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Poppins" panose="00000500000000000000" pitchFamily="2" charset="0"/>
      <p:regular r:id="rId8"/>
      <p:bold r:id="rId9"/>
    </p:embeddedFont>
    <p:embeddedFont>
      <p:font typeface="Poppins Bold" panose="00000800000000000000" charset="0"/>
      <p:regular r:id="rId10"/>
    </p:embeddedFont>
    <p:embeddedFont>
      <p:font typeface="Poppins Semi-Bold" panose="020B0604020202020204" charset="0"/>
      <p:regular r:id="rId11"/>
    </p:embeddedFont>
    <p:embeddedFont>
      <p:font typeface="Poppins Ultra-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8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7.svg"/><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rot="-2601327">
            <a:off x="8503386" y="650324"/>
            <a:ext cx="9371788" cy="9371788"/>
          </a:xfrm>
          <a:custGeom>
            <a:avLst/>
            <a:gdLst/>
            <a:ahLst/>
            <a:cxnLst/>
            <a:rect l="l" t="t" r="r" b="b"/>
            <a:pathLst>
              <a:path w="9371788" h="9371788">
                <a:moveTo>
                  <a:pt x="0" y="0"/>
                </a:moveTo>
                <a:lnTo>
                  <a:pt x="9371788" y="0"/>
                </a:lnTo>
                <a:lnTo>
                  <a:pt x="9371788" y="9371787"/>
                </a:lnTo>
                <a:lnTo>
                  <a:pt x="0" y="93717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3328" y="-266700"/>
            <a:ext cx="11709339" cy="11709339"/>
          </a:xfrm>
          <a:custGeom>
            <a:avLst/>
            <a:gdLst/>
            <a:ahLst/>
            <a:cxnLst/>
            <a:rect l="l" t="t" r="r" b="b"/>
            <a:pathLst>
              <a:path w="11709339" h="11709339">
                <a:moveTo>
                  <a:pt x="0" y="0"/>
                </a:moveTo>
                <a:lnTo>
                  <a:pt x="11709340" y="0"/>
                </a:lnTo>
                <a:lnTo>
                  <a:pt x="11709340" y="11709339"/>
                </a:lnTo>
                <a:lnTo>
                  <a:pt x="0" y="11709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927404" y="1074342"/>
            <a:ext cx="8523752" cy="8523752"/>
          </a:xfrm>
          <a:custGeom>
            <a:avLst/>
            <a:gdLst/>
            <a:ahLst/>
            <a:cxnLst/>
            <a:rect l="l" t="t" r="r" b="b"/>
            <a:pathLst>
              <a:path w="8523752" h="8523752">
                <a:moveTo>
                  <a:pt x="0" y="0"/>
                </a:moveTo>
                <a:lnTo>
                  <a:pt x="8523752" y="0"/>
                </a:lnTo>
                <a:lnTo>
                  <a:pt x="8523752" y="8523751"/>
                </a:lnTo>
                <a:lnTo>
                  <a:pt x="0" y="8523751"/>
                </a:lnTo>
                <a:lnTo>
                  <a:pt x="0" y="0"/>
                </a:lnTo>
                <a:close/>
              </a:path>
            </a:pathLst>
          </a:custGeom>
          <a:blipFill>
            <a:blip r:embed="rId7">
              <a:alphaModFix amt="10999"/>
              <a:extLst>
                <a:ext uri="{96DAC541-7B7A-43D3-8B79-37D633B846F1}">
                  <asvg:svgBlip xmlns:asvg="http://schemas.microsoft.com/office/drawing/2016/SVG/main" r:embed="rId8"/>
                </a:ext>
              </a:extLst>
            </a:blip>
            <a:stretch>
              <a:fillRect/>
            </a:stretch>
          </a:blipFill>
        </p:spPr>
      </p:sp>
      <p:grpSp>
        <p:nvGrpSpPr>
          <p:cNvPr id="6" name="Group 6"/>
          <p:cNvGrpSpPr>
            <a:grpSpLocks noChangeAspect="1"/>
          </p:cNvGrpSpPr>
          <p:nvPr/>
        </p:nvGrpSpPr>
        <p:grpSpPr>
          <a:xfrm>
            <a:off x="9797940" y="1885443"/>
            <a:ext cx="6810293" cy="68102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24906" b="-24906"/>
              </a:stretch>
            </a:blipFill>
          </p:spPr>
        </p:sp>
      </p:grpSp>
      <p:grpSp>
        <p:nvGrpSpPr>
          <p:cNvPr id="8" name="Group 8"/>
          <p:cNvGrpSpPr/>
          <p:nvPr/>
        </p:nvGrpSpPr>
        <p:grpSpPr>
          <a:xfrm>
            <a:off x="11794899" y="4017970"/>
            <a:ext cx="2816376" cy="281637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4C5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175254" y="4222081"/>
            <a:ext cx="2228272" cy="2228272"/>
          </a:xfrm>
          <a:custGeom>
            <a:avLst/>
            <a:gdLst/>
            <a:ahLst/>
            <a:cxnLst/>
            <a:rect l="l" t="t" r="r" b="b"/>
            <a:pathLst>
              <a:path w="2228272" h="2228272">
                <a:moveTo>
                  <a:pt x="0" y="0"/>
                </a:moveTo>
                <a:lnTo>
                  <a:pt x="2228272" y="0"/>
                </a:lnTo>
                <a:lnTo>
                  <a:pt x="2228272" y="2228272"/>
                </a:lnTo>
                <a:lnTo>
                  <a:pt x="0" y="222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1330568" y="3870097"/>
            <a:ext cx="8938925" cy="2278188"/>
          </a:xfrm>
          <a:prstGeom prst="rect">
            <a:avLst/>
          </a:prstGeom>
        </p:spPr>
        <p:txBody>
          <a:bodyPr wrap="square" lIns="0" tIns="0" rIns="0" bIns="0" rtlCol="0" anchor="t">
            <a:spAutoFit/>
          </a:bodyPr>
          <a:lstStyle/>
          <a:p>
            <a:pPr algn="l">
              <a:lnSpc>
                <a:spcPts val="5885"/>
              </a:lnSpc>
            </a:pPr>
            <a:r>
              <a:rPr lang="en-US" sz="5500" b="1" dirty="0">
                <a:solidFill>
                  <a:srgbClr val="FFFFFF"/>
                </a:solidFill>
                <a:latin typeface="Poppins Bold"/>
                <a:ea typeface="Poppins Bold"/>
                <a:cs typeface="Poppins Bold"/>
                <a:sym typeface="Poppins Bold"/>
              </a:rPr>
              <a:t>PREDICTION OF SALES: CLASSIFICATION WITH RANDOM FOREST</a:t>
            </a:r>
          </a:p>
        </p:txBody>
      </p:sp>
      <p:sp>
        <p:nvSpPr>
          <p:cNvPr id="13" name="TextBox 13"/>
          <p:cNvSpPr txBox="1"/>
          <p:nvPr/>
        </p:nvSpPr>
        <p:spPr>
          <a:xfrm>
            <a:off x="1387887" y="6487254"/>
            <a:ext cx="7314527" cy="1283970"/>
          </a:xfrm>
          <a:prstGeom prst="rect">
            <a:avLst/>
          </a:prstGeom>
        </p:spPr>
        <p:txBody>
          <a:bodyPr lIns="0" tIns="0" rIns="0" bIns="0" rtlCol="0" anchor="t">
            <a:spAutoFit/>
          </a:bodyPr>
          <a:lstStyle/>
          <a:p>
            <a:pPr algn="l">
              <a:lnSpc>
                <a:spcPts val="4814"/>
              </a:lnSpc>
            </a:pPr>
            <a:r>
              <a:rPr lang="en-US" sz="4499" b="1" dirty="0">
                <a:solidFill>
                  <a:srgbClr val="FF914D"/>
                </a:solidFill>
                <a:latin typeface="Poppins Ultra-Bold"/>
                <a:ea typeface="Poppins Ultra-Bold"/>
                <a:cs typeface="Poppins Ultra-Bold"/>
                <a:sym typeface="Poppins Ultra-Bold"/>
              </a:rPr>
              <a:t>Application of Machine Learning</a:t>
            </a:r>
          </a:p>
        </p:txBody>
      </p:sp>
      <p:grpSp>
        <p:nvGrpSpPr>
          <p:cNvPr id="14" name="Group 14"/>
          <p:cNvGrpSpPr/>
          <p:nvPr/>
        </p:nvGrpSpPr>
        <p:grpSpPr>
          <a:xfrm>
            <a:off x="-2568749" y="-567817"/>
            <a:ext cx="3086100" cy="11422635"/>
            <a:chOff x="0" y="0"/>
            <a:chExt cx="812800" cy="3008431"/>
          </a:xfrm>
        </p:grpSpPr>
        <p:sp>
          <p:nvSpPr>
            <p:cNvPr id="15" name="Freeform 15"/>
            <p:cNvSpPr/>
            <p:nvPr/>
          </p:nvSpPr>
          <p:spPr>
            <a:xfrm>
              <a:off x="0" y="0"/>
              <a:ext cx="812800" cy="3008431"/>
            </a:xfrm>
            <a:custGeom>
              <a:avLst/>
              <a:gdLst/>
              <a:ahLst/>
              <a:cxnLst/>
              <a:rect l="l" t="t" r="r" b="b"/>
              <a:pathLst>
                <a:path w="812800" h="3008431">
                  <a:moveTo>
                    <a:pt x="0" y="0"/>
                  </a:moveTo>
                  <a:lnTo>
                    <a:pt x="812800" y="0"/>
                  </a:lnTo>
                  <a:lnTo>
                    <a:pt x="812800" y="3008431"/>
                  </a:lnTo>
                  <a:lnTo>
                    <a:pt x="0" y="3008431"/>
                  </a:lnTo>
                  <a:close/>
                </a:path>
              </a:pathLst>
            </a:custGeom>
            <a:solidFill>
              <a:srgbClr val="FF914D"/>
            </a:solidFill>
          </p:spPr>
        </p:sp>
        <p:sp>
          <p:nvSpPr>
            <p:cNvPr id="16" name="TextBox 16"/>
            <p:cNvSpPr txBox="1"/>
            <p:nvPr/>
          </p:nvSpPr>
          <p:spPr>
            <a:xfrm>
              <a:off x="0" y="-38100"/>
              <a:ext cx="812800" cy="304653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23134" y="8339042"/>
            <a:ext cx="2575041" cy="720741"/>
            <a:chOff x="0" y="0"/>
            <a:chExt cx="678200" cy="189825"/>
          </a:xfrm>
        </p:grpSpPr>
        <p:sp>
          <p:nvSpPr>
            <p:cNvPr id="18" name="Freeform 18"/>
            <p:cNvSpPr/>
            <p:nvPr/>
          </p:nvSpPr>
          <p:spPr>
            <a:xfrm>
              <a:off x="0" y="0"/>
              <a:ext cx="678200" cy="189825"/>
            </a:xfrm>
            <a:custGeom>
              <a:avLst/>
              <a:gdLst/>
              <a:ahLst/>
              <a:cxnLst/>
              <a:rect l="l" t="t" r="r" b="b"/>
              <a:pathLst>
                <a:path w="678200" h="189825">
                  <a:moveTo>
                    <a:pt x="94912" y="0"/>
                  </a:moveTo>
                  <a:lnTo>
                    <a:pt x="583288" y="0"/>
                  </a:lnTo>
                  <a:cubicBezTo>
                    <a:pt x="608460" y="0"/>
                    <a:pt x="632601" y="10000"/>
                    <a:pt x="650401" y="27799"/>
                  </a:cubicBezTo>
                  <a:cubicBezTo>
                    <a:pt x="668200" y="45599"/>
                    <a:pt x="678200" y="69740"/>
                    <a:pt x="678200" y="94912"/>
                  </a:cubicBezTo>
                  <a:lnTo>
                    <a:pt x="678200" y="94912"/>
                  </a:lnTo>
                  <a:cubicBezTo>
                    <a:pt x="678200" y="120085"/>
                    <a:pt x="668200" y="144226"/>
                    <a:pt x="650401" y="162026"/>
                  </a:cubicBezTo>
                  <a:cubicBezTo>
                    <a:pt x="632601" y="179825"/>
                    <a:pt x="608460" y="189825"/>
                    <a:pt x="583288" y="189825"/>
                  </a:cubicBezTo>
                  <a:lnTo>
                    <a:pt x="94912" y="189825"/>
                  </a:lnTo>
                  <a:cubicBezTo>
                    <a:pt x="69740" y="189825"/>
                    <a:pt x="45599" y="179825"/>
                    <a:pt x="27799" y="162026"/>
                  </a:cubicBezTo>
                  <a:cubicBezTo>
                    <a:pt x="10000" y="144226"/>
                    <a:pt x="0" y="120085"/>
                    <a:pt x="0" y="94912"/>
                  </a:cubicBezTo>
                  <a:lnTo>
                    <a:pt x="0" y="94912"/>
                  </a:lnTo>
                  <a:cubicBezTo>
                    <a:pt x="0" y="69740"/>
                    <a:pt x="10000" y="45599"/>
                    <a:pt x="27799" y="27799"/>
                  </a:cubicBezTo>
                  <a:cubicBezTo>
                    <a:pt x="45599" y="10000"/>
                    <a:pt x="69740" y="0"/>
                    <a:pt x="94912" y="0"/>
                  </a:cubicBezTo>
                  <a:close/>
                </a:path>
              </a:pathLst>
            </a:custGeom>
            <a:solidFill>
              <a:srgbClr val="000000">
                <a:alpha val="0"/>
              </a:srgbClr>
            </a:solidFill>
            <a:ln w="47625" cap="rnd">
              <a:solidFill>
                <a:srgbClr val="FF914D"/>
              </a:solidFill>
              <a:prstDash val="solid"/>
              <a:round/>
            </a:ln>
          </p:spPr>
        </p:sp>
        <p:sp>
          <p:nvSpPr>
            <p:cNvPr id="19" name="TextBox 19"/>
            <p:cNvSpPr txBox="1"/>
            <p:nvPr/>
          </p:nvSpPr>
          <p:spPr>
            <a:xfrm>
              <a:off x="0" y="-38100"/>
              <a:ext cx="678200" cy="22792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028768" y="8485008"/>
            <a:ext cx="281868" cy="421401"/>
          </a:xfrm>
          <a:custGeom>
            <a:avLst/>
            <a:gdLst/>
            <a:ahLst/>
            <a:cxnLst/>
            <a:rect l="l" t="t" r="r" b="b"/>
            <a:pathLst>
              <a:path w="281868" h="421401">
                <a:moveTo>
                  <a:pt x="0" y="0"/>
                </a:moveTo>
                <a:lnTo>
                  <a:pt x="281867" y="0"/>
                </a:lnTo>
                <a:lnTo>
                  <a:pt x="281867" y="421401"/>
                </a:lnTo>
                <a:lnTo>
                  <a:pt x="0" y="4214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TextBox 21"/>
          <p:cNvSpPr txBox="1"/>
          <p:nvPr/>
        </p:nvSpPr>
        <p:spPr>
          <a:xfrm>
            <a:off x="1695178" y="8519133"/>
            <a:ext cx="2059746" cy="360558"/>
          </a:xfrm>
          <a:prstGeom prst="rect">
            <a:avLst/>
          </a:prstGeom>
        </p:spPr>
        <p:txBody>
          <a:bodyPr lIns="0" tIns="0" rIns="0" bIns="0" rtlCol="0" anchor="t">
            <a:spAutoFit/>
          </a:bodyPr>
          <a:lstStyle/>
          <a:p>
            <a:pPr algn="l">
              <a:lnSpc>
                <a:spcPts val="2540"/>
              </a:lnSpc>
            </a:pPr>
            <a:r>
              <a:rPr lang="en-US" sz="2374" b="1">
                <a:solidFill>
                  <a:srgbClr val="FFFFFF"/>
                </a:solidFill>
                <a:latin typeface="Poppins Bold"/>
                <a:ea typeface="Poppins Bold"/>
                <a:cs typeface="Poppins Bold"/>
                <a:sym typeface="Poppins Bold"/>
              </a:rPr>
              <a:t>Get Started</a:t>
            </a:r>
          </a:p>
        </p:txBody>
      </p:sp>
      <p:sp>
        <p:nvSpPr>
          <p:cNvPr id="22" name="Freeform 22"/>
          <p:cNvSpPr/>
          <p:nvPr/>
        </p:nvSpPr>
        <p:spPr>
          <a:xfrm>
            <a:off x="4310635" y="8488712"/>
            <a:ext cx="281868" cy="421401"/>
          </a:xfrm>
          <a:custGeom>
            <a:avLst/>
            <a:gdLst/>
            <a:ahLst/>
            <a:cxnLst/>
            <a:rect l="l" t="t" r="r" b="b"/>
            <a:pathLst>
              <a:path w="281868" h="421401">
                <a:moveTo>
                  <a:pt x="0" y="0"/>
                </a:moveTo>
                <a:lnTo>
                  <a:pt x="281868" y="0"/>
                </a:lnTo>
                <a:lnTo>
                  <a:pt x="281868" y="421401"/>
                </a:lnTo>
                <a:lnTo>
                  <a:pt x="0" y="4214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9390923"/>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914D"/>
            </a:solidFill>
          </p:spPr>
        </p:sp>
        <p:sp>
          <p:nvSpPr>
            <p:cNvPr id="5" name="TextBox 5"/>
            <p:cNvSpPr txBox="1"/>
            <p:nvPr/>
          </p:nvSpPr>
          <p:spPr>
            <a:xfrm>
              <a:off x="0" y="-38100"/>
              <a:ext cx="4816593"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884497" y="789539"/>
            <a:ext cx="867389" cy="8673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023699" y="789539"/>
            <a:ext cx="867389" cy="8673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102740" y="789539"/>
            <a:ext cx="867389" cy="8673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rot="-5400000">
            <a:off x="-1716420" y="4819300"/>
            <a:ext cx="6756071" cy="1357236"/>
          </a:xfrm>
          <a:prstGeom prst="rect">
            <a:avLst/>
          </a:prstGeom>
        </p:spPr>
        <p:txBody>
          <a:bodyPr lIns="0" tIns="0" rIns="0" bIns="0" rtlCol="0" anchor="t">
            <a:spAutoFit/>
          </a:bodyPr>
          <a:lstStyle/>
          <a:p>
            <a:pPr algn="l">
              <a:lnSpc>
                <a:spcPts val="9149"/>
              </a:lnSpc>
            </a:pPr>
            <a:r>
              <a:rPr lang="en-US" sz="10280">
                <a:solidFill>
                  <a:srgbClr val="074C59"/>
                </a:solidFill>
                <a:latin typeface="Poppins"/>
                <a:ea typeface="Poppins"/>
                <a:cs typeface="Poppins"/>
                <a:sym typeface="Poppins"/>
              </a:rPr>
              <a:t>Table of</a:t>
            </a:r>
          </a:p>
        </p:txBody>
      </p:sp>
      <p:sp>
        <p:nvSpPr>
          <p:cNvPr id="19" name="TextBox 19"/>
          <p:cNvSpPr txBox="1"/>
          <p:nvPr/>
        </p:nvSpPr>
        <p:spPr>
          <a:xfrm rot="-5400000">
            <a:off x="-705634" y="2699418"/>
            <a:ext cx="6756071" cy="1357236"/>
          </a:xfrm>
          <a:prstGeom prst="rect">
            <a:avLst/>
          </a:prstGeom>
        </p:spPr>
        <p:txBody>
          <a:bodyPr lIns="0" tIns="0" rIns="0" bIns="0" rtlCol="0" anchor="t">
            <a:spAutoFit/>
          </a:bodyPr>
          <a:lstStyle/>
          <a:p>
            <a:pPr algn="l">
              <a:lnSpc>
                <a:spcPts val="9149"/>
              </a:lnSpc>
            </a:pPr>
            <a:r>
              <a:rPr lang="en-US" sz="10280" b="1">
                <a:solidFill>
                  <a:srgbClr val="074C59"/>
                </a:solidFill>
                <a:latin typeface="Poppins Semi-Bold"/>
                <a:ea typeface="Poppins Semi-Bold"/>
                <a:cs typeface="Poppins Semi-Bold"/>
                <a:sym typeface="Poppins Semi-Bold"/>
              </a:rPr>
              <a:t>content.</a:t>
            </a:r>
          </a:p>
        </p:txBody>
      </p:sp>
      <p:sp>
        <p:nvSpPr>
          <p:cNvPr id="20" name="TextBox 20"/>
          <p:cNvSpPr txBox="1"/>
          <p:nvPr/>
        </p:nvSpPr>
        <p:spPr>
          <a:xfrm>
            <a:off x="6165003" y="950671"/>
            <a:ext cx="1440917" cy="706257"/>
          </a:xfrm>
          <a:prstGeom prst="rect">
            <a:avLst/>
          </a:prstGeom>
        </p:spPr>
        <p:txBody>
          <a:bodyPr lIns="0" tIns="0" rIns="0" bIns="0" rtlCol="0" anchor="t">
            <a:spAutoFit/>
          </a:bodyPr>
          <a:lstStyle/>
          <a:p>
            <a:pPr algn="l">
              <a:lnSpc>
                <a:spcPts val="4768"/>
              </a:lnSpc>
            </a:pPr>
            <a:r>
              <a:rPr lang="en-US" sz="5358" b="1">
                <a:solidFill>
                  <a:srgbClr val="074C59"/>
                </a:solidFill>
                <a:latin typeface="Poppins Bold"/>
                <a:ea typeface="Poppins Bold"/>
                <a:cs typeface="Poppins Bold"/>
                <a:sym typeface="Poppins Bold"/>
              </a:rPr>
              <a:t>01.</a:t>
            </a:r>
          </a:p>
        </p:txBody>
      </p:sp>
      <p:sp>
        <p:nvSpPr>
          <p:cNvPr id="21" name="TextBox 21"/>
          <p:cNvSpPr txBox="1"/>
          <p:nvPr/>
        </p:nvSpPr>
        <p:spPr>
          <a:xfrm>
            <a:off x="10187417" y="950671"/>
            <a:ext cx="1440917" cy="706257"/>
          </a:xfrm>
          <a:prstGeom prst="rect">
            <a:avLst/>
          </a:prstGeom>
        </p:spPr>
        <p:txBody>
          <a:bodyPr lIns="0" tIns="0" rIns="0" bIns="0" rtlCol="0" anchor="t">
            <a:spAutoFit/>
          </a:bodyPr>
          <a:lstStyle/>
          <a:p>
            <a:pPr algn="l">
              <a:lnSpc>
                <a:spcPts val="4768"/>
              </a:lnSpc>
            </a:pPr>
            <a:r>
              <a:rPr lang="en-US" sz="5358" b="1">
                <a:solidFill>
                  <a:srgbClr val="074C59"/>
                </a:solidFill>
                <a:latin typeface="Poppins Bold"/>
                <a:ea typeface="Poppins Bold"/>
                <a:cs typeface="Poppins Bold"/>
                <a:sym typeface="Poppins Bold"/>
              </a:rPr>
              <a:t>02.</a:t>
            </a:r>
          </a:p>
        </p:txBody>
      </p:sp>
      <p:sp>
        <p:nvSpPr>
          <p:cNvPr id="22" name="TextBox 22"/>
          <p:cNvSpPr txBox="1"/>
          <p:nvPr/>
        </p:nvSpPr>
        <p:spPr>
          <a:xfrm>
            <a:off x="14291066" y="950671"/>
            <a:ext cx="1440917" cy="706257"/>
          </a:xfrm>
          <a:prstGeom prst="rect">
            <a:avLst/>
          </a:prstGeom>
        </p:spPr>
        <p:txBody>
          <a:bodyPr lIns="0" tIns="0" rIns="0" bIns="0" rtlCol="0" anchor="t">
            <a:spAutoFit/>
          </a:bodyPr>
          <a:lstStyle/>
          <a:p>
            <a:pPr algn="l">
              <a:lnSpc>
                <a:spcPts val="4768"/>
              </a:lnSpc>
            </a:pPr>
            <a:r>
              <a:rPr lang="en-US" sz="5358" b="1">
                <a:solidFill>
                  <a:srgbClr val="074C59"/>
                </a:solidFill>
                <a:latin typeface="Poppins Bold"/>
                <a:ea typeface="Poppins Bold"/>
                <a:cs typeface="Poppins Bold"/>
                <a:sym typeface="Poppins Bold"/>
              </a:rPr>
              <a:t>03.</a:t>
            </a:r>
          </a:p>
        </p:txBody>
      </p:sp>
      <p:sp>
        <p:nvSpPr>
          <p:cNvPr id="23" name="TextBox 23"/>
          <p:cNvSpPr txBox="1"/>
          <p:nvPr/>
        </p:nvSpPr>
        <p:spPr>
          <a:xfrm>
            <a:off x="5925892" y="1978797"/>
            <a:ext cx="3078035" cy="384810"/>
          </a:xfrm>
          <a:prstGeom prst="rect">
            <a:avLst/>
          </a:prstGeom>
        </p:spPr>
        <p:txBody>
          <a:bodyPr lIns="0" tIns="0" rIns="0" bIns="0" rtlCol="0" anchor="t">
            <a:spAutoFit/>
          </a:bodyPr>
          <a:lstStyle/>
          <a:p>
            <a:pPr algn="l">
              <a:lnSpc>
                <a:spcPts val="2670"/>
              </a:lnSpc>
            </a:pPr>
            <a:r>
              <a:rPr lang="en-US" sz="3000" b="1" dirty="0">
                <a:solidFill>
                  <a:srgbClr val="074C59"/>
                </a:solidFill>
                <a:latin typeface="Poppins Semi-Bold"/>
                <a:ea typeface="Poppins Semi-Bold"/>
                <a:cs typeface="Poppins Semi-Bold"/>
                <a:sym typeface="Poppins Semi-Bold"/>
              </a:rPr>
              <a:t>Objectives</a:t>
            </a:r>
          </a:p>
        </p:txBody>
      </p:sp>
      <p:sp>
        <p:nvSpPr>
          <p:cNvPr id="24" name="TextBox 24"/>
          <p:cNvSpPr txBox="1"/>
          <p:nvPr/>
        </p:nvSpPr>
        <p:spPr>
          <a:xfrm>
            <a:off x="10187417" y="1978797"/>
            <a:ext cx="3078035" cy="384810"/>
          </a:xfrm>
          <a:prstGeom prst="rect">
            <a:avLst/>
          </a:prstGeom>
        </p:spPr>
        <p:txBody>
          <a:bodyPr lIns="0" tIns="0" rIns="0" bIns="0" rtlCol="0" anchor="t">
            <a:spAutoFit/>
          </a:bodyPr>
          <a:lstStyle/>
          <a:p>
            <a:pPr algn="l">
              <a:lnSpc>
                <a:spcPts val="2670"/>
              </a:lnSpc>
            </a:pPr>
            <a:r>
              <a:rPr lang="en-US" sz="3000" b="1">
                <a:solidFill>
                  <a:srgbClr val="074C59"/>
                </a:solidFill>
                <a:latin typeface="Poppins Semi-Bold"/>
                <a:ea typeface="Poppins Semi-Bold"/>
                <a:cs typeface="Poppins Semi-Bold"/>
                <a:sym typeface="Poppins Semi-Bold"/>
              </a:rPr>
              <a:t>Solution</a:t>
            </a:r>
          </a:p>
        </p:txBody>
      </p:sp>
      <p:sp>
        <p:nvSpPr>
          <p:cNvPr id="25" name="TextBox 25"/>
          <p:cNvSpPr txBox="1"/>
          <p:nvPr/>
        </p:nvSpPr>
        <p:spPr>
          <a:xfrm>
            <a:off x="14093389" y="1978797"/>
            <a:ext cx="3267171" cy="384810"/>
          </a:xfrm>
          <a:prstGeom prst="rect">
            <a:avLst/>
          </a:prstGeom>
        </p:spPr>
        <p:txBody>
          <a:bodyPr lIns="0" tIns="0" rIns="0" bIns="0" rtlCol="0" anchor="t">
            <a:spAutoFit/>
          </a:bodyPr>
          <a:lstStyle/>
          <a:p>
            <a:pPr algn="l">
              <a:lnSpc>
                <a:spcPts val="2670"/>
              </a:lnSpc>
            </a:pPr>
            <a:r>
              <a:rPr lang="en-US" sz="3000" b="1" dirty="0">
                <a:solidFill>
                  <a:srgbClr val="074C59"/>
                </a:solidFill>
                <a:latin typeface="Poppins Semi-Bold"/>
                <a:ea typeface="Poppins Semi-Bold"/>
                <a:cs typeface="Poppins Semi-Bold"/>
                <a:sym typeface="Poppins Semi-Bold"/>
              </a:rPr>
              <a:t>Business Impact</a:t>
            </a:r>
          </a:p>
        </p:txBody>
      </p:sp>
      <p:pic>
        <p:nvPicPr>
          <p:cNvPr id="29" name="Picture 2" descr="Corporate Sales 101: Boost Your Sales And Revenue">
            <a:extLst>
              <a:ext uri="{FF2B5EF4-FFF2-40B4-BE49-F238E27FC236}">
                <a16:creationId xmlns:a16="http://schemas.microsoft.com/office/drawing/2014/main" id="{CB73899F-FB19-E855-3CCC-2D7FA72C3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76"/>
          <a:stretch/>
        </p:blipFill>
        <p:spPr bwMode="auto">
          <a:xfrm>
            <a:off x="5884497" y="3075805"/>
            <a:ext cx="9364668" cy="576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9011"/>
            <a:ext cx="18288000" cy="5335117"/>
            <a:chOff x="0" y="-38100"/>
            <a:chExt cx="5223220" cy="1405134"/>
          </a:xfrm>
        </p:grpSpPr>
        <p:sp>
          <p:nvSpPr>
            <p:cNvPr id="3" name="Freeform 3"/>
            <p:cNvSpPr/>
            <p:nvPr/>
          </p:nvSpPr>
          <p:spPr>
            <a:xfrm>
              <a:off x="0" y="135146"/>
              <a:ext cx="5223220" cy="1231888"/>
            </a:xfrm>
            <a:custGeom>
              <a:avLst/>
              <a:gdLst/>
              <a:ahLst/>
              <a:cxnLst/>
              <a:rect l="l" t="t" r="r" b="b"/>
              <a:pathLst>
                <a:path w="5223220" h="1367034">
                  <a:moveTo>
                    <a:pt x="0" y="0"/>
                  </a:moveTo>
                  <a:lnTo>
                    <a:pt x="5223220" y="0"/>
                  </a:lnTo>
                  <a:lnTo>
                    <a:pt x="5223220" y="1367034"/>
                  </a:lnTo>
                  <a:lnTo>
                    <a:pt x="0" y="1367034"/>
                  </a:lnTo>
                  <a:close/>
                </a:path>
              </a:pathLst>
            </a:custGeom>
            <a:solidFill>
              <a:srgbClr val="074C59"/>
            </a:solidFill>
          </p:spPr>
        </p:sp>
        <p:sp>
          <p:nvSpPr>
            <p:cNvPr id="4" name="TextBox 4"/>
            <p:cNvSpPr txBox="1"/>
            <p:nvPr/>
          </p:nvSpPr>
          <p:spPr>
            <a:xfrm>
              <a:off x="0" y="-38100"/>
              <a:ext cx="5223220" cy="14051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4044" y="1438121"/>
            <a:ext cx="7730835" cy="7730835"/>
          </a:xfrm>
          <a:custGeom>
            <a:avLst/>
            <a:gdLst/>
            <a:ahLst/>
            <a:cxnLst/>
            <a:rect l="l" t="t" r="r" b="b"/>
            <a:pathLst>
              <a:path w="7730835" h="7730835">
                <a:moveTo>
                  <a:pt x="0" y="0"/>
                </a:moveTo>
                <a:lnTo>
                  <a:pt x="7730836" y="0"/>
                </a:lnTo>
                <a:lnTo>
                  <a:pt x="7730836" y="7730835"/>
                </a:lnTo>
                <a:lnTo>
                  <a:pt x="0" y="773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171077" y="2241557"/>
            <a:ext cx="6176770" cy="6176745"/>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grpSp>
        <p:nvGrpSpPr>
          <p:cNvPr id="8" name="Group 8"/>
          <p:cNvGrpSpPr/>
          <p:nvPr/>
        </p:nvGrpSpPr>
        <p:grpSpPr>
          <a:xfrm>
            <a:off x="394044" y="2644765"/>
            <a:ext cx="1010107" cy="10101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61925" cap="sq">
              <a:solidFill>
                <a:srgbClr val="FFFFFF"/>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179951" y="8053285"/>
            <a:ext cx="1010107" cy="10101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4C59"/>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070478" y="5189238"/>
            <a:ext cx="1498289" cy="319387"/>
            <a:chOff x="0" y="0"/>
            <a:chExt cx="1906481" cy="406400"/>
          </a:xfrm>
        </p:grpSpPr>
        <p:sp>
          <p:nvSpPr>
            <p:cNvPr id="15" name="Freeform 15"/>
            <p:cNvSpPr/>
            <p:nvPr/>
          </p:nvSpPr>
          <p:spPr>
            <a:xfrm>
              <a:off x="0" y="0"/>
              <a:ext cx="1906481" cy="406400"/>
            </a:xfrm>
            <a:custGeom>
              <a:avLst/>
              <a:gdLst/>
              <a:ahLst/>
              <a:cxnLst/>
              <a:rect l="l" t="t" r="r" b="b"/>
              <a:pathLst>
                <a:path w="1906481" h="406400">
                  <a:moveTo>
                    <a:pt x="1703281" y="0"/>
                  </a:moveTo>
                  <a:cubicBezTo>
                    <a:pt x="1815505" y="0"/>
                    <a:pt x="1906481" y="90976"/>
                    <a:pt x="1906481" y="203200"/>
                  </a:cubicBezTo>
                  <a:cubicBezTo>
                    <a:pt x="1906481" y="315424"/>
                    <a:pt x="1815505" y="406400"/>
                    <a:pt x="1703281" y="406400"/>
                  </a:cubicBezTo>
                  <a:lnTo>
                    <a:pt x="203200" y="406400"/>
                  </a:lnTo>
                  <a:cubicBezTo>
                    <a:pt x="90976" y="406400"/>
                    <a:pt x="0" y="315424"/>
                    <a:pt x="0" y="203200"/>
                  </a:cubicBezTo>
                  <a:cubicBezTo>
                    <a:pt x="0" y="90976"/>
                    <a:pt x="90976" y="0"/>
                    <a:pt x="203200" y="0"/>
                  </a:cubicBezTo>
                  <a:close/>
                </a:path>
              </a:pathLst>
            </a:custGeom>
            <a:solidFill>
              <a:srgbClr val="FF914D"/>
            </a:solidFill>
          </p:spPr>
        </p:sp>
        <p:sp>
          <p:nvSpPr>
            <p:cNvPr id="16" name="TextBox 16"/>
            <p:cNvSpPr txBox="1"/>
            <p:nvPr/>
          </p:nvSpPr>
          <p:spPr>
            <a:xfrm>
              <a:off x="0" y="-38100"/>
              <a:ext cx="1906481" cy="444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800025" y="5189238"/>
            <a:ext cx="837889" cy="319387"/>
            <a:chOff x="0" y="0"/>
            <a:chExt cx="1066162" cy="406400"/>
          </a:xfrm>
        </p:grpSpPr>
        <p:sp>
          <p:nvSpPr>
            <p:cNvPr id="18" name="Freeform 18"/>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19" name="TextBox 19"/>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790732" y="1867507"/>
            <a:ext cx="6229354" cy="939873"/>
          </a:xfrm>
          <a:prstGeom prst="rect">
            <a:avLst/>
          </a:prstGeom>
        </p:spPr>
        <p:txBody>
          <a:bodyPr lIns="0" tIns="0" rIns="0" bIns="0" rtlCol="0" anchor="t">
            <a:spAutoFit/>
          </a:bodyPr>
          <a:lstStyle/>
          <a:p>
            <a:pPr algn="l">
              <a:lnSpc>
                <a:spcPts val="6389"/>
              </a:lnSpc>
            </a:pPr>
            <a:r>
              <a:rPr lang="en-US" sz="7179" b="1" dirty="0">
                <a:solidFill>
                  <a:srgbClr val="FFFFFF"/>
                </a:solidFill>
                <a:latin typeface="Poppins Semi-Bold"/>
                <a:ea typeface="Poppins Semi-Bold"/>
                <a:cs typeface="Poppins Semi-Bold"/>
                <a:sym typeface="Poppins Semi-Bold"/>
              </a:rPr>
              <a:t>Objectives</a:t>
            </a:r>
          </a:p>
        </p:txBody>
      </p:sp>
      <p:sp>
        <p:nvSpPr>
          <p:cNvPr id="21" name="TextBox 21"/>
          <p:cNvSpPr txBox="1"/>
          <p:nvPr/>
        </p:nvSpPr>
        <p:spPr>
          <a:xfrm>
            <a:off x="8043192" y="5670670"/>
            <a:ext cx="10105417" cy="3981475"/>
          </a:xfrm>
          <a:prstGeom prst="rect">
            <a:avLst/>
          </a:prstGeom>
        </p:spPr>
        <p:txBody>
          <a:bodyPr wrap="square" lIns="0" tIns="0" rIns="0" bIns="0" rtlCol="0" anchor="t">
            <a:spAutoFit/>
          </a:bodyPr>
          <a:lstStyle/>
          <a:p>
            <a:pPr algn="just">
              <a:lnSpc>
                <a:spcPts val="4494"/>
              </a:lnSpc>
            </a:pPr>
            <a:r>
              <a:rPr lang="en-US" sz="2400" b="1" dirty="0">
                <a:solidFill>
                  <a:srgbClr val="074C59"/>
                </a:solidFill>
                <a:latin typeface="Poppins"/>
                <a:ea typeface="Poppins"/>
                <a:cs typeface="Poppins"/>
                <a:sym typeface="Poppins"/>
              </a:rPr>
              <a:t>Problem statement</a:t>
            </a:r>
            <a:r>
              <a:rPr lang="en-US" sz="2400" dirty="0">
                <a:solidFill>
                  <a:srgbClr val="074C59"/>
                </a:solidFill>
                <a:latin typeface="Poppins"/>
                <a:ea typeface="Poppins"/>
                <a:cs typeface="Poppins"/>
                <a:sym typeface="Poppins"/>
              </a:rPr>
              <a:t>: A cloth manufacturing company is interested to know about the segment or attributes that cause high sales.</a:t>
            </a:r>
          </a:p>
          <a:p>
            <a:pPr algn="just">
              <a:lnSpc>
                <a:spcPts val="4494"/>
              </a:lnSpc>
            </a:pPr>
            <a:r>
              <a:rPr lang="en-US" sz="2400" b="1" dirty="0">
                <a:solidFill>
                  <a:srgbClr val="074C59"/>
                </a:solidFill>
                <a:latin typeface="Poppins"/>
                <a:ea typeface="Poppins"/>
                <a:cs typeface="Poppins"/>
                <a:sym typeface="Poppins"/>
              </a:rPr>
              <a:t>Objective</a:t>
            </a:r>
            <a:r>
              <a:rPr lang="en-US" sz="2400" dirty="0">
                <a:solidFill>
                  <a:srgbClr val="074C59"/>
                </a:solidFill>
                <a:latin typeface="Poppins"/>
                <a:ea typeface="Poppins"/>
                <a:cs typeface="Poppins"/>
                <a:sym typeface="Poppins"/>
              </a:rPr>
              <a:t>: The main purpose of the project is to predict sales categories (High, Moderate or Low) based on attributes like Competitor Price, Income, Advertising, Population, Price, Shelf Location at stores, Age, Education, Urban and U.S., using Random Forest Classifier.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49" y="-2705"/>
            <a:ext cx="18288000" cy="2481018"/>
            <a:chOff x="0" y="0"/>
            <a:chExt cx="5223220" cy="749020"/>
          </a:xfrm>
        </p:grpSpPr>
        <p:sp>
          <p:nvSpPr>
            <p:cNvPr id="3" name="Freeform 3"/>
            <p:cNvSpPr/>
            <p:nvPr/>
          </p:nvSpPr>
          <p:spPr>
            <a:xfrm>
              <a:off x="0" y="0"/>
              <a:ext cx="5223220" cy="749020"/>
            </a:xfrm>
            <a:custGeom>
              <a:avLst/>
              <a:gdLst/>
              <a:ahLst/>
              <a:cxnLst/>
              <a:rect l="l" t="t" r="r" b="b"/>
              <a:pathLst>
                <a:path w="5223220" h="749020">
                  <a:moveTo>
                    <a:pt x="0" y="0"/>
                  </a:moveTo>
                  <a:lnTo>
                    <a:pt x="5223220" y="0"/>
                  </a:lnTo>
                  <a:lnTo>
                    <a:pt x="5223220" y="749020"/>
                  </a:lnTo>
                  <a:lnTo>
                    <a:pt x="0" y="749020"/>
                  </a:lnTo>
                  <a:close/>
                </a:path>
              </a:pathLst>
            </a:custGeom>
            <a:solidFill>
              <a:srgbClr val="074C59"/>
            </a:solidFill>
          </p:spPr>
        </p:sp>
        <p:sp>
          <p:nvSpPr>
            <p:cNvPr id="4" name="TextBox 4"/>
            <p:cNvSpPr txBox="1"/>
            <p:nvPr/>
          </p:nvSpPr>
          <p:spPr>
            <a:xfrm>
              <a:off x="0" y="-38100"/>
              <a:ext cx="5223220" cy="78712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33403" y="2709415"/>
            <a:ext cx="1498289" cy="319387"/>
            <a:chOff x="0" y="0"/>
            <a:chExt cx="1906481" cy="406400"/>
          </a:xfrm>
        </p:grpSpPr>
        <p:sp>
          <p:nvSpPr>
            <p:cNvPr id="6" name="Freeform 6"/>
            <p:cNvSpPr/>
            <p:nvPr/>
          </p:nvSpPr>
          <p:spPr>
            <a:xfrm>
              <a:off x="0" y="0"/>
              <a:ext cx="1906481" cy="406400"/>
            </a:xfrm>
            <a:custGeom>
              <a:avLst/>
              <a:gdLst/>
              <a:ahLst/>
              <a:cxnLst/>
              <a:rect l="l" t="t" r="r" b="b"/>
              <a:pathLst>
                <a:path w="1906481" h="406400">
                  <a:moveTo>
                    <a:pt x="1703281" y="0"/>
                  </a:moveTo>
                  <a:cubicBezTo>
                    <a:pt x="1815505" y="0"/>
                    <a:pt x="1906481" y="90976"/>
                    <a:pt x="1906481" y="203200"/>
                  </a:cubicBezTo>
                  <a:cubicBezTo>
                    <a:pt x="1906481" y="315424"/>
                    <a:pt x="1815505" y="406400"/>
                    <a:pt x="1703281" y="406400"/>
                  </a:cubicBezTo>
                  <a:lnTo>
                    <a:pt x="203200" y="406400"/>
                  </a:lnTo>
                  <a:cubicBezTo>
                    <a:pt x="90976" y="406400"/>
                    <a:pt x="0" y="315424"/>
                    <a:pt x="0" y="203200"/>
                  </a:cubicBezTo>
                  <a:cubicBezTo>
                    <a:pt x="0" y="90976"/>
                    <a:pt x="90976" y="0"/>
                    <a:pt x="203200" y="0"/>
                  </a:cubicBezTo>
                  <a:close/>
                </a:path>
              </a:pathLst>
            </a:custGeom>
            <a:solidFill>
              <a:srgbClr val="FF914D"/>
            </a:solidFill>
          </p:spPr>
        </p:sp>
        <p:sp>
          <p:nvSpPr>
            <p:cNvPr id="7" name="TextBox 7"/>
            <p:cNvSpPr txBox="1"/>
            <p:nvPr/>
          </p:nvSpPr>
          <p:spPr>
            <a:xfrm>
              <a:off x="0" y="-38100"/>
              <a:ext cx="1906481"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62950" y="2709415"/>
            <a:ext cx="837889" cy="319387"/>
            <a:chOff x="0" y="0"/>
            <a:chExt cx="1066162" cy="406400"/>
          </a:xfrm>
        </p:grpSpPr>
        <p:sp>
          <p:nvSpPr>
            <p:cNvPr id="9" name="Freeform 9"/>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10" name="TextBox 10"/>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48080" y="2709415"/>
            <a:ext cx="1498289" cy="319387"/>
            <a:chOff x="0" y="0"/>
            <a:chExt cx="1906481" cy="406400"/>
          </a:xfrm>
        </p:grpSpPr>
        <p:sp>
          <p:nvSpPr>
            <p:cNvPr id="12" name="Freeform 12"/>
            <p:cNvSpPr/>
            <p:nvPr/>
          </p:nvSpPr>
          <p:spPr>
            <a:xfrm>
              <a:off x="0" y="0"/>
              <a:ext cx="1906481" cy="406400"/>
            </a:xfrm>
            <a:custGeom>
              <a:avLst/>
              <a:gdLst/>
              <a:ahLst/>
              <a:cxnLst/>
              <a:rect l="l" t="t" r="r" b="b"/>
              <a:pathLst>
                <a:path w="1906481" h="406400">
                  <a:moveTo>
                    <a:pt x="1703281" y="0"/>
                  </a:moveTo>
                  <a:cubicBezTo>
                    <a:pt x="1815505" y="0"/>
                    <a:pt x="1906481" y="90976"/>
                    <a:pt x="1906481" y="203200"/>
                  </a:cubicBezTo>
                  <a:cubicBezTo>
                    <a:pt x="1906481" y="315424"/>
                    <a:pt x="1815505" y="406400"/>
                    <a:pt x="1703281" y="406400"/>
                  </a:cubicBezTo>
                  <a:lnTo>
                    <a:pt x="203200" y="406400"/>
                  </a:lnTo>
                  <a:cubicBezTo>
                    <a:pt x="90976" y="406400"/>
                    <a:pt x="0" y="315424"/>
                    <a:pt x="0" y="203200"/>
                  </a:cubicBezTo>
                  <a:cubicBezTo>
                    <a:pt x="0" y="90976"/>
                    <a:pt x="90976" y="0"/>
                    <a:pt x="203200" y="0"/>
                  </a:cubicBezTo>
                  <a:close/>
                </a:path>
              </a:pathLst>
            </a:custGeom>
            <a:solidFill>
              <a:srgbClr val="FF914D"/>
            </a:solidFill>
          </p:spPr>
        </p:sp>
        <p:sp>
          <p:nvSpPr>
            <p:cNvPr id="13" name="TextBox 13"/>
            <p:cNvSpPr txBox="1"/>
            <p:nvPr/>
          </p:nvSpPr>
          <p:spPr>
            <a:xfrm>
              <a:off x="0" y="-38100"/>
              <a:ext cx="1906481" cy="444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277627" y="2709415"/>
            <a:ext cx="837889" cy="319387"/>
            <a:chOff x="0" y="0"/>
            <a:chExt cx="1066162" cy="406400"/>
          </a:xfrm>
        </p:grpSpPr>
        <p:sp>
          <p:nvSpPr>
            <p:cNvPr id="15" name="Freeform 15"/>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16" name="TextBox 16"/>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751895" y="2709415"/>
            <a:ext cx="1498289" cy="319387"/>
            <a:chOff x="0" y="0"/>
            <a:chExt cx="1906481" cy="406400"/>
          </a:xfrm>
        </p:grpSpPr>
        <p:sp>
          <p:nvSpPr>
            <p:cNvPr id="18" name="Freeform 18"/>
            <p:cNvSpPr/>
            <p:nvPr/>
          </p:nvSpPr>
          <p:spPr>
            <a:xfrm>
              <a:off x="0" y="0"/>
              <a:ext cx="1906481" cy="406400"/>
            </a:xfrm>
            <a:custGeom>
              <a:avLst/>
              <a:gdLst/>
              <a:ahLst/>
              <a:cxnLst/>
              <a:rect l="l" t="t" r="r" b="b"/>
              <a:pathLst>
                <a:path w="1906481" h="406400">
                  <a:moveTo>
                    <a:pt x="1703281" y="0"/>
                  </a:moveTo>
                  <a:cubicBezTo>
                    <a:pt x="1815505" y="0"/>
                    <a:pt x="1906481" y="90976"/>
                    <a:pt x="1906481" y="203200"/>
                  </a:cubicBezTo>
                  <a:cubicBezTo>
                    <a:pt x="1906481" y="315424"/>
                    <a:pt x="1815505" y="406400"/>
                    <a:pt x="1703281" y="406400"/>
                  </a:cubicBezTo>
                  <a:lnTo>
                    <a:pt x="203200" y="406400"/>
                  </a:lnTo>
                  <a:cubicBezTo>
                    <a:pt x="90976" y="406400"/>
                    <a:pt x="0" y="315424"/>
                    <a:pt x="0" y="203200"/>
                  </a:cubicBezTo>
                  <a:cubicBezTo>
                    <a:pt x="0" y="90976"/>
                    <a:pt x="90976" y="0"/>
                    <a:pt x="203200" y="0"/>
                  </a:cubicBezTo>
                  <a:close/>
                </a:path>
              </a:pathLst>
            </a:custGeom>
            <a:solidFill>
              <a:srgbClr val="FF914D"/>
            </a:solidFill>
          </p:spPr>
        </p:sp>
        <p:sp>
          <p:nvSpPr>
            <p:cNvPr id="19" name="TextBox 19"/>
            <p:cNvSpPr txBox="1"/>
            <p:nvPr/>
          </p:nvSpPr>
          <p:spPr>
            <a:xfrm>
              <a:off x="0" y="-38100"/>
              <a:ext cx="1906481" cy="444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481442" y="2709415"/>
            <a:ext cx="837889" cy="319387"/>
            <a:chOff x="0" y="0"/>
            <a:chExt cx="1066162" cy="406400"/>
          </a:xfrm>
        </p:grpSpPr>
        <p:sp>
          <p:nvSpPr>
            <p:cNvPr id="21" name="Freeform 21"/>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22" name="TextBox 22"/>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75806" y="2663677"/>
            <a:ext cx="1498289" cy="312093"/>
            <a:chOff x="0" y="0"/>
            <a:chExt cx="1906481" cy="397120"/>
          </a:xfrm>
        </p:grpSpPr>
        <p:sp>
          <p:nvSpPr>
            <p:cNvPr id="24" name="Freeform 24"/>
            <p:cNvSpPr/>
            <p:nvPr/>
          </p:nvSpPr>
          <p:spPr>
            <a:xfrm>
              <a:off x="0" y="0"/>
              <a:ext cx="1906481" cy="397120"/>
            </a:xfrm>
            <a:custGeom>
              <a:avLst/>
              <a:gdLst/>
              <a:ahLst/>
              <a:cxnLst/>
              <a:rect l="l" t="t" r="r" b="b"/>
              <a:pathLst>
                <a:path w="1906481" h="397120">
                  <a:moveTo>
                    <a:pt x="1703281" y="0"/>
                  </a:moveTo>
                  <a:cubicBezTo>
                    <a:pt x="1815505" y="0"/>
                    <a:pt x="1906481" y="88898"/>
                    <a:pt x="1906481" y="198560"/>
                  </a:cubicBezTo>
                  <a:cubicBezTo>
                    <a:pt x="1906481" y="308221"/>
                    <a:pt x="1815505" y="397120"/>
                    <a:pt x="1703281" y="397120"/>
                  </a:cubicBezTo>
                  <a:lnTo>
                    <a:pt x="203200" y="397120"/>
                  </a:lnTo>
                  <a:cubicBezTo>
                    <a:pt x="90976" y="397120"/>
                    <a:pt x="0" y="308221"/>
                    <a:pt x="0" y="198560"/>
                  </a:cubicBezTo>
                  <a:cubicBezTo>
                    <a:pt x="0" y="88898"/>
                    <a:pt x="90976" y="0"/>
                    <a:pt x="203200" y="0"/>
                  </a:cubicBezTo>
                  <a:close/>
                </a:path>
              </a:pathLst>
            </a:custGeom>
            <a:solidFill>
              <a:srgbClr val="FF914D"/>
            </a:solidFill>
          </p:spPr>
        </p:sp>
        <p:sp>
          <p:nvSpPr>
            <p:cNvPr id="25" name="TextBox 25"/>
            <p:cNvSpPr txBox="1"/>
            <p:nvPr/>
          </p:nvSpPr>
          <p:spPr>
            <a:xfrm>
              <a:off x="0" y="-38100"/>
              <a:ext cx="1906481" cy="43522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75806" y="2656384"/>
            <a:ext cx="837889" cy="319387"/>
            <a:chOff x="0" y="0"/>
            <a:chExt cx="1066162" cy="406400"/>
          </a:xfrm>
        </p:grpSpPr>
        <p:sp>
          <p:nvSpPr>
            <p:cNvPr id="27" name="Freeform 27"/>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28" name="TextBox 28"/>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374567" y="2716875"/>
            <a:ext cx="1498289" cy="319220"/>
            <a:chOff x="0" y="0"/>
            <a:chExt cx="1906481" cy="406188"/>
          </a:xfrm>
        </p:grpSpPr>
        <p:sp>
          <p:nvSpPr>
            <p:cNvPr id="30" name="Freeform 30"/>
            <p:cNvSpPr/>
            <p:nvPr/>
          </p:nvSpPr>
          <p:spPr>
            <a:xfrm>
              <a:off x="0" y="0"/>
              <a:ext cx="1906481" cy="406188"/>
            </a:xfrm>
            <a:custGeom>
              <a:avLst/>
              <a:gdLst/>
              <a:ahLst/>
              <a:cxnLst/>
              <a:rect l="l" t="t" r="r" b="b"/>
              <a:pathLst>
                <a:path w="1906481" h="406188">
                  <a:moveTo>
                    <a:pt x="1703281" y="0"/>
                  </a:moveTo>
                  <a:cubicBezTo>
                    <a:pt x="1815505" y="0"/>
                    <a:pt x="1906481" y="90928"/>
                    <a:pt x="1906481" y="203094"/>
                  </a:cubicBezTo>
                  <a:cubicBezTo>
                    <a:pt x="1906481" y="315260"/>
                    <a:pt x="1815505" y="406188"/>
                    <a:pt x="1703281" y="406188"/>
                  </a:cubicBezTo>
                  <a:lnTo>
                    <a:pt x="203200" y="406188"/>
                  </a:lnTo>
                  <a:cubicBezTo>
                    <a:pt x="90976" y="406188"/>
                    <a:pt x="0" y="315260"/>
                    <a:pt x="0" y="203094"/>
                  </a:cubicBezTo>
                  <a:cubicBezTo>
                    <a:pt x="0" y="90928"/>
                    <a:pt x="90976" y="0"/>
                    <a:pt x="203200" y="0"/>
                  </a:cubicBezTo>
                  <a:close/>
                </a:path>
              </a:pathLst>
            </a:custGeom>
            <a:solidFill>
              <a:srgbClr val="FF914D"/>
            </a:solidFill>
          </p:spPr>
        </p:sp>
        <p:sp>
          <p:nvSpPr>
            <p:cNvPr id="31" name="TextBox 31"/>
            <p:cNvSpPr txBox="1"/>
            <p:nvPr/>
          </p:nvSpPr>
          <p:spPr>
            <a:xfrm>
              <a:off x="0" y="-38100"/>
              <a:ext cx="1906481" cy="444288"/>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3285822" y="2709415"/>
            <a:ext cx="837889" cy="326680"/>
            <a:chOff x="0" y="0"/>
            <a:chExt cx="1066162" cy="415680"/>
          </a:xfrm>
        </p:grpSpPr>
        <p:sp>
          <p:nvSpPr>
            <p:cNvPr id="33" name="Freeform 33"/>
            <p:cNvSpPr/>
            <p:nvPr/>
          </p:nvSpPr>
          <p:spPr>
            <a:xfrm>
              <a:off x="0" y="0"/>
              <a:ext cx="1066162" cy="415680"/>
            </a:xfrm>
            <a:custGeom>
              <a:avLst/>
              <a:gdLst/>
              <a:ahLst/>
              <a:cxnLst/>
              <a:rect l="l" t="t" r="r" b="b"/>
              <a:pathLst>
                <a:path w="1066162" h="415680">
                  <a:moveTo>
                    <a:pt x="862962" y="0"/>
                  </a:moveTo>
                  <a:cubicBezTo>
                    <a:pt x="975187" y="0"/>
                    <a:pt x="1066162" y="93053"/>
                    <a:pt x="1066162" y="207840"/>
                  </a:cubicBezTo>
                  <a:cubicBezTo>
                    <a:pt x="1066162" y="322627"/>
                    <a:pt x="975187" y="415680"/>
                    <a:pt x="862962" y="415680"/>
                  </a:cubicBezTo>
                  <a:lnTo>
                    <a:pt x="203200" y="415680"/>
                  </a:lnTo>
                  <a:cubicBezTo>
                    <a:pt x="90976" y="415680"/>
                    <a:pt x="0" y="322627"/>
                    <a:pt x="0" y="207840"/>
                  </a:cubicBezTo>
                  <a:cubicBezTo>
                    <a:pt x="0" y="93053"/>
                    <a:pt x="90976" y="0"/>
                    <a:pt x="203200" y="0"/>
                  </a:cubicBezTo>
                  <a:close/>
                </a:path>
              </a:pathLst>
            </a:custGeom>
            <a:solidFill>
              <a:srgbClr val="074C59"/>
            </a:solidFill>
          </p:spPr>
        </p:sp>
        <p:sp>
          <p:nvSpPr>
            <p:cNvPr id="34" name="TextBox 34"/>
            <p:cNvSpPr txBox="1"/>
            <p:nvPr/>
          </p:nvSpPr>
          <p:spPr>
            <a:xfrm>
              <a:off x="0" y="-38100"/>
              <a:ext cx="1066162" cy="45378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6361775" y="2724002"/>
            <a:ext cx="1498289" cy="312093"/>
            <a:chOff x="0" y="0"/>
            <a:chExt cx="1906481" cy="397120"/>
          </a:xfrm>
        </p:grpSpPr>
        <p:sp>
          <p:nvSpPr>
            <p:cNvPr id="36" name="Freeform 36"/>
            <p:cNvSpPr/>
            <p:nvPr/>
          </p:nvSpPr>
          <p:spPr>
            <a:xfrm>
              <a:off x="0" y="0"/>
              <a:ext cx="1906481" cy="397120"/>
            </a:xfrm>
            <a:custGeom>
              <a:avLst/>
              <a:gdLst/>
              <a:ahLst/>
              <a:cxnLst/>
              <a:rect l="l" t="t" r="r" b="b"/>
              <a:pathLst>
                <a:path w="1906481" h="397120">
                  <a:moveTo>
                    <a:pt x="1703281" y="0"/>
                  </a:moveTo>
                  <a:cubicBezTo>
                    <a:pt x="1815505" y="0"/>
                    <a:pt x="1906481" y="88898"/>
                    <a:pt x="1906481" y="198560"/>
                  </a:cubicBezTo>
                  <a:cubicBezTo>
                    <a:pt x="1906481" y="308221"/>
                    <a:pt x="1815505" y="397120"/>
                    <a:pt x="1703281" y="397120"/>
                  </a:cubicBezTo>
                  <a:lnTo>
                    <a:pt x="203200" y="397120"/>
                  </a:lnTo>
                  <a:cubicBezTo>
                    <a:pt x="90976" y="397120"/>
                    <a:pt x="0" y="308221"/>
                    <a:pt x="0" y="198560"/>
                  </a:cubicBezTo>
                  <a:cubicBezTo>
                    <a:pt x="0" y="88898"/>
                    <a:pt x="90976" y="0"/>
                    <a:pt x="203200" y="0"/>
                  </a:cubicBezTo>
                  <a:close/>
                </a:path>
              </a:pathLst>
            </a:custGeom>
            <a:solidFill>
              <a:srgbClr val="FF914D"/>
            </a:solidFill>
          </p:spPr>
        </p:sp>
        <p:sp>
          <p:nvSpPr>
            <p:cNvPr id="37" name="TextBox 37"/>
            <p:cNvSpPr txBox="1"/>
            <p:nvPr/>
          </p:nvSpPr>
          <p:spPr>
            <a:xfrm>
              <a:off x="0" y="-38100"/>
              <a:ext cx="1906481" cy="43522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6273031" y="2709415"/>
            <a:ext cx="837889" cy="319387"/>
            <a:chOff x="0" y="0"/>
            <a:chExt cx="1066162" cy="406400"/>
          </a:xfrm>
        </p:grpSpPr>
        <p:sp>
          <p:nvSpPr>
            <p:cNvPr id="39" name="Freeform 39"/>
            <p:cNvSpPr/>
            <p:nvPr/>
          </p:nvSpPr>
          <p:spPr>
            <a:xfrm>
              <a:off x="0" y="0"/>
              <a:ext cx="1066162" cy="406400"/>
            </a:xfrm>
            <a:custGeom>
              <a:avLst/>
              <a:gdLst/>
              <a:ahLst/>
              <a:cxnLst/>
              <a:rect l="l" t="t" r="r" b="b"/>
              <a:pathLst>
                <a:path w="1066162" h="406400">
                  <a:moveTo>
                    <a:pt x="862962" y="0"/>
                  </a:moveTo>
                  <a:cubicBezTo>
                    <a:pt x="975187" y="0"/>
                    <a:pt x="1066162" y="90976"/>
                    <a:pt x="1066162" y="203200"/>
                  </a:cubicBezTo>
                  <a:cubicBezTo>
                    <a:pt x="1066162" y="315424"/>
                    <a:pt x="975187" y="406400"/>
                    <a:pt x="862962" y="406400"/>
                  </a:cubicBezTo>
                  <a:lnTo>
                    <a:pt x="203200" y="406400"/>
                  </a:lnTo>
                  <a:cubicBezTo>
                    <a:pt x="90976" y="406400"/>
                    <a:pt x="0" y="315424"/>
                    <a:pt x="0" y="203200"/>
                  </a:cubicBezTo>
                  <a:cubicBezTo>
                    <a:pt x="0" y="90976"/>
                    <a:pt x="90976" y="0"/>
                    <a:pt x="203200" y="0"/>
                  </a:cubicBezTo>
                  <a:close/>
                </a:path>
              </a:pathLst>
            </a:custGeom>
            <a:solidFill>
              <a:srgbClr val="074C59"/>
            </a:solidFill>
          </p:spPr>
        </p:sp>
        <p:sp>
          <p:nvSpPr>
            <p:cNvPr id="40" name="TextBox 40"/>
            <p:cNvSpPr txBox="1"/>
            <p:nvPr/>
          </p:nvSpPr>
          <p:spPr>
            <a:xfrm>
              <a:off x="0" y="-38100"/>
              <a:ext cx="1066162" cy="444500"/>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7437607" y="891248"/>
            <a:ext cx="6229354" cy="1749498"/>
          </a:xfrm>
          <a:prstGeom prst="rect">
            <a:avLst/>
          </a:prstGeom>
        </p:spPr>
        <p:txBody>
          <a:bodyPr lIns="0" tIns="0" rIns="0" bIns="0" rtlCol="0" anchor="t">
            <a:spAutoFit/>
          </a:bodyPr>
          <a:lstStyle/>
          <a:p>
            <a:pPr algn="l">
              <a:lnSpc>
                <a:spcPts val="6389"/>
              </a:lnSpc>
            </a:pPr>
            <a:r>
              <a:rPr lang="en-US" sz="7179" b="1" dirty="0">
                <a:solidFill>
                  <a:srgbClr val="FFFFFF"/>
                </a:solidFill>
                <a:latin typeface="Poppins Semi-Bold"/>
                <a:ea typeface="Poppins Semi-Bold"/>
                <a:cs typeface="Poppins Semi-Bold"/>
                <a:sym typeface="Poppins Semi-Bold"/>
              </a:rPr>
              <a:t>Solution</a:t>
            </a:r>
          </a:p>
          <a:p>
            <a:pPr algn="l">
              <a:lnSpc>
                <a:spcPts val="6389"/>
              </a:lnSpc>
            </a:pPr>
            <a:endParaRPr lang="en-US" sz="7179" b="1" dirty="0">
              <a:solidFill>
                <a:srgbClr val="FFFFFF"/>
              </a:solidFill>
              <a:latin typeface="Poppins Semi-Bold"/>
              <a:ea typeface="Poppins Semi-Bold"/>
              <a:cs typeface="Poppins Semi-Bold"/>
              <a:sym typeface="Poppins Semi-Bold"/>
            </a:endParaRPr>
          </a:p>
        </p:txBody>
      </p:sp>
      <p:sp>
        <p:nvSpPr>
          <p:cNvPr id="53" name="TextBox 53"/>
          <p:cNvSpPr txBox="1"/>
          <p:nvPr/>
        </p:nvSpPr>
        <p:spPr>
          <a:xfrm>
            <a:off x="8902117" y="3281785"/>
            <a:ext cx="3085596" cy="117837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Data Preprocessing</a:t>
            </a:r>
          </a:p>
          <a:p>
            <a:pPr algn="l">
              <a:lnSpc>
                <a:spcPts val="2933"/>
              </a:lnSpc>
            </a:pPr>
            <a:endParaRPr lang="en-US" sz="3296" b="1">
              <a:solidFill>
                <a:srgbClr val="074C59"/>
              </a:solidFill>
              <a:latin typeface="Poppins Semi-Bold"/>
              <a:ea typeface="Poppins Semi-Bold"/>
              <a:cs typeface="Poppins Semi-Bold"/>
              <a:sym typeface="Poppins Semi-Bold"/>
            </a:endParaRPr>
          </a:p>
        </p:txBody>
      </p:sp>
      <p:sp>
        <p:nvSpPr>
          <p:cNvPr id="54" name="TextBox 54"/>
          <p:cNvSpPr txBox="1"/>
          <p:nvPr/>
        </p:nvSpPr>
        <p:spPr>
          <a:xfrm>
            <a:off x="12603068" y="3476477"/>
            <a:ext cx="1722813" cy="43486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EDA</a:t>
            </a:r>
          </a:p>
        </p:txBody>
      </p:sp>
      <p:sp>
        <p:nvSpPr>
          <p:cNvPr id="55" name="TextBox 55"/>
          <p:cNvSpPr txBox="1"/>
          <p:nvPr/>
        </p:nvSpPr>
        <p:spPr>
          <a:xfrm>
            <a:off x="14945006" y="3281785"/>
            <a:ext cx="3052880" cy="117837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Model development</a:t>
            </a:r>
          </a:p>
          <a:p>
            <a:pPr algn="l">
              <a:lnSpc>
                <a:spcPts val="2933"/>
              </a:lnSpc>
            </a:pPr>
            <a:endParaRPr lang="en-US" sz="3296" b="1">
              <a:solidFill>
                <a:srgbClr val="074C59"/>
              </a:solidFill>
              <a:latin typeface="Poppins Semi-Bold"/>
              <a:ea typeface="Poppins Semi-Bold"/>
              <a:cs typeface="Poppins Semi-Bold"/>
              <a:sym typeface="Poppins Semi-Bold"/>
            </a:endParaRPr>
          </a:p>
        </p:txBody>
      </p:sp>
      <p:sp>
        <p:nvSpPr>
          <p:cNvPr id="56" name="TextBox 56"/>
          <p:cNvSpPr txBox="1"/>
          <p:nvPr/>
        </p:nvSpPr>
        <p:spPr>
          <a:xfrm>
            <a:off x="5804955" y="3281785"/>
            <a:ext cx="2616292" cy="117837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Data Exploration</a:t>
            </a:r>
          </a:p>
          <a:p>
            <a:pPr algn="l">
              <a:lnSpc>
                <a:spcPts val="2933"/>
              </a:lnSpc>
            </a:pPr>
            <a:endParaRPr lang="en-US" sz="3296" b="1">
              <a:solidFill>
                <a:srgbClr val="074C59"/>
              </a:solidFill>
              <a:latin typeface="Poppins Semi-Bold"/>
              <a:ea typeface="Poppins Semi-Bold"/>
              <a:cs typeface="Poppins Semi-Bold"/>
              <a:sym typeface="Poppins Semi-Bold"/>
            </a:endParaRPr>
          </a:p>
        </p:txBody>
      </p:sp>
      <p:sp>
        <p:nvSpPr>
          <p:cNvPr id="57" name="TextBox 57"/>
          <p:cNvSpPr txBox="1"/>
          <p:nvPr/>
        </p:nvSpPr>
        <p:spPr>
          <a:xfrm>
            <a:off x="3155250" y="3281785"/>
            <a:ext cx="2015583" cy="117837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Data Loading</a:t>
            </a:r>
          </a:p>
          <a:p>
            <a:pPr algn="l">
              <a:lnSpc>
                <a:spcPts val="2933"/>
              </a:lnSpc>
            </a:pPr>
            <a:endParaRPr lang="en-US" sz="3296" b="1">
              <a:solidFill>
                <a:srgbClr val="074C59"/>
              </a:solidFill>
              <a:latin typeface="Poppins Semi-Bold"/>
              <a:ea typeface="Poppins Semi-Bold"/>
              <a:cs typeface="Poppins Semi-Bold"/>
              <a:sym typeface="Poppins Semi-Bold"/>
            </a:endParaRPr>
          </a:p>
        </p:txBody>
      </p:sp>
      <p:sp>
        <p:nvSpPr>
          <p:cNvPr id="58" name="TextBox 58"/>
          <p:cNvSpPr txBox="1"/>
          <p:nvPr/>
        </p:nvSpPr>
        <p:spPr>
          <a:xfrm>
            <a:off x="204210" y="3281785"/>
            <a:ext cx="2391026" cy="1178374"/>
          </a:xfrm>
          <a:prstGeom prst="rect">
            <a:avLst/>
          </a:prstGeom>
        </p:spPr>
        <p:txBody>
          <a:bodyPr lIns="0" tIns="0" rIns="0" bIns="0" rtlCol="0" anchor="t">
            <a:spAutoFit/>
          </a:bodyPr>
          <a:lstStyle/>
          <a:p>
            <a:pPr algn="l">
              <a:lnSpc>
                <a:spcPts val="2933"/>
              </a:lnSpc>
            </a:pPr>
            <a:r>
              <a:rPr lang="en-US" sz="3296" b="1">
                <a:solidFill>
                  <a:srgbClr val="074C59"/>
                </a:solidFill>
                <a:latin typeface="Poppins Semi-Bold"/>
                <a:ea typeface="Poppins Semi-Bold"/>
                <a:cs typeface="Poppins Semi-Bold"/>
                <a:sym typeface="Poppins Semi-Bold"/>
              </a:rPr>
              <a:t>Libraries importing</a:t>
            </a:r>
          </a:p>
          <a:p>
            <a:pPr algn="l">
              <a:lnSpc>
                <a:spcPts val="2933"/>
              </a:lnSpc>
            </a:pPr>
            <a:endParaRPr lang="en-US" sz="3296" b="1">
              <a:solidFill>
                <a:srgbClr val="074C59"/>
              </a:solidFill>
              <a:latin typeface="Poppins Semi-Bold"/>
              <a:ea typeface="Poppins Semi-Bold"/>
              <a:cs typeface="Poppins Semi-Bold"/>
              <a:sym typeface="Poppins Semi-Bold"/>
            </a:endParaRPr>
          </a:p>
        </p:txBody>
      </p:sp>
      <p:pic>
        <p:nvPicPr>
          <p:cNvPr id="41" name="image13.png">
            <a:extLst>
              <a:ext uri="{FF2B5EF4-FFF2-40B4-BE49-F238E27FC236}">
                <a16:creationId xmlns:a16="http://schemas.microsoft.com/office/drawing/2014/main" id="{FD24124F-543F-386C-57BB-4F8BE858B8E1}"/>
              </a:ext>
            </a:extLst>
          </p:cNvPr>
          <p:cNvPicPr/>
          <p:nvPr/>
        </p:nvPicPr>
        <p:blipFill>
          <a:blip r:embed="rId2"/>
          <a:srcRect/>
          <a:stretch>
            <a:fillRect/>
          </a:stretch>
        </p:blipFill>
        <p:spPr>
          <a:xfrm>
            <a:off x="183450" y="4152900"/>
            <a:ext cx="5302950" cy="2607219"/>
          </a:xfrm>
          <a:prstGeom prst="rect">
            <a:avLst/>
          </a:prstGeom>
          <a:ln/>
        </p:spPr>
      </p:pic>
      <p:pic>
        <p:nvPicPr>
          <p:cNvPr id="42" name="image19.png">
            <a:extLst>
              <a:ext uri="{FF2B5EF4-FFF2-40B4-BE49-F238E27FC236}">
                <a16:creationId xmlns:a16="http://schemas.microsoft.com/office/drawing/2014/main" id="{CCA46A89-F836-FEC8-FB56-2914CC3D4A20}"/>
              </a:ext>
            </a:extLst>
          </p:cNvPr>
          <p:cNvPicPr/>
          <p:nvPr/>
        </p:nvPicPr>
        <p:blipFill>
          <a:blip r:embed="rId3"/>
          <a:srcRect/>
          <a:stretch>
            <a:fillRect/>
          </a:stretch>
        </p:blipFill>
        <p:spPr>
          <a:xfrm>
            <a:off x="667366" y="6819900"/>
            <a:ext cx="3495675" cy="285750"/>
          </a:xfrm>
          <a:prstGeom prst="rect">
            <a:avLst/>
          </a:prstGeom>
          <a:ln/>
        </p:spPr>
      </p:pic>
      <p:pic>
        <p:nvPicPr>
          <p:cNvPr id="43" name="image6.png">
            <a:extLst>
              <a:ext uri="{FF2B5EF4-FFF2-40B4-BE49-F238E27FC236}">
                <a16:creationId xmlns:a16="http://schemas.microsoft.com/office/drawing/2014/main" id="{BCEA6FAE-4AE7-214D-35B6-49999BE9161A}"/>
              </a:ext>
            </a:extLst>
          </p:cNvPr>
          <p:cNvPicPr/>
          <p:nvPr/>
        </p:nvPicPr>
        <p:blipFill>
          <a:blip r:embed="rId4"/>
          <a:srcRect/>
          <a:stretch>
            <a:fillRect/>
          </a:stretch>
        </p:blipFill>
        <p:spPr>
          <a:xfrm>
            <a:off x="370430" y="7347704"/>
            <a:ext cx="4811170" cy="2824996"/>
          </a:xfrm>
          <a:prstGeom prst="rect">
            <a:avLst/>
          </a:prstGeom>
          <a:ln/>
        </p:spPr>
      </p:pic>
      <p:pic>
        <p:nvPicPr>
          <p:cNvPr id="44" name="image15.png">
            <a:extLst>
              <a:ext uri="{FF2B5EF4-FFF2-40B4-BE49-F238E27FC236}">
                <a16:creationId xmlns:a16="http://schemas.microsoft.com/office/drawing/2014/main" id="{23BAA979-059F-DBE0-4FE2-2B9EA72F46AF}"/>
              </a:ext>
            </a:extLst>
          </p:cNvPr>
          <p:cNvPicPr/>
          <p:nvPr/>
        </p:nvPicPr>
        <p:blipFill>
          <a:blip r:embed="rId5"/>
          <a:srcRect/>
          <a:stretch>
            <a:fillRect/>
          </a:stretch>
        </p:blipFill>
        <p:spPr>
          <a:xfrm>
            <a:off x="5565483" y="4155688"/>
            <a:ext cx="3257550" cy="4219575"/>
          </a:xfrm>
          <a:prstGeom prst="rect">
            <a:avLst/>
          </a:prstGeom>
          <a:ln/>
        </p:spPr>
      </p:pic>
      <p:pic>
        <p:nvPicPr>
          <p:cNvPr id="45" name="image18.png">
            <a:extLst>
              <a:ext uri="{FF2B5EF4-FFF2-40B4-BE49-F238E27FC236}">
                <a16:creationId xmlns:a16="http://schemas.microsoft.com/office/drawing/2014/main" id="{A07EE36F-6F45-EB66-14A3-E5A9A377D90F}"/>
              </a:ext>
            </a:extLst>
          </p:cNvPr>
          <p:cNvPicPr/>
          <p:nvPr/>
        </p:nvPicPr>
        <p:blipFill>
          <a:blip r:embed="rId6"/>
          <a:srcRect/>
          <a:stretch>
            <a:fillRect/>
          </a:stretch>
        </p:blipFill>
        <p:spPr>
          <a:xfrm>
            <a:off x="8952230" y="4152900"/>
            <a:ext cx="1714500" cy="2438400"/>
          </a:xfrm>
          <a:prstGeom prst="rect">
            <a:avLst/>
          </a:prstGeom>
          <a:ln/>
        </p:spPr>
      </p:pic>
      <p:pic>
        <p:nvPicPr>
          <p:cNvPr id="46" name="image8.png">
            <a:extLst>
              <a:ext uri="{FF2B5EF4-FFF2-40B4-BE49-F238E27FC236}">
                <a16:creationId xmlns:a16="http://schemas.microsoft.com/office/drawing/2014/main" id="{EEE1E07F-E45F-CFB6-3D69-965887610118}"/>
              </a:ext>
            </a:extLst>
          </p:cNvPr>
          <p:cNvPicPr/>
          <p:nvPr/>
        </p:nvPicPr>
        <p:blipFill>
          <a:blip r:embed="rId7"/>
          <a:srcRect/>
          <a:stretch>
            <a:fillRect/>
          </a:stretch>
        </p:blipFill>
        <p:spPr>
          <a:xfrm>
            <a:off x="8925493" y="7340434"/>
            <a:ext cx="2257425" cy="542925"/>
          </a:xfrm>
          <a:prstGeom prst="rect">
            <a:avLst/>
          </a:prstGeom>
          <a:ln/>
        </p:spPr>
      </p:pic>
      <p:pic>
        <p:nvPicPr>
          <p:cNvPr id="47" name="image14.png">
            <a:extLst>
              <a:ext uri="{FF2B5EF4-FFF2-40B4-BE49-F238E27FC236}">
                <a16:creationId xmlns:a16="http://schemas.microsoft.com/office/drawing/2014/main" id="{673122A4-D57D-21CB-4C58-7098DFA14CA8}"/>
              </a:ext>
            </a:extLst>
          </p:cNvPr>
          <p:cNvPicPr/>
          <p:nvPr/>
        </p:nvPicPr>
        <p:blipFill>
          <a:blip r:embed="rId8"/>
          <a:srcRect/>
          <a:stretch>
            <a:fillRect/>
          </a:stretch>
        </p:blipFill>
        <p:spPr>
          <a:xfrm>
            <a:off x="10931692" y="4000214"/>
            <a:ext cx="3257551" cy="3317498"/>
          </a:xfrm>
          <a:prstGeom prst="rect">
            <a:avLst/>
          </a:prstGeom>
          <a:ln/>
        </p:spPr>
      </p:pic>
      <p:pic>
        <p:nvPicPr>
          <p:cNvPr id="48" name="image12.png">
            <a:extLst>
              <a:ext uri="{FF2B5EF4-FFF2-40B4-BE49-F238E27FC236}">
                <a16:creationId xmlns:a16="http://schemas.microsoft.com/office/drawing/2014/main" id="{E46DD2DC-B90F-7BEC-5E41-545F3B9D3E66}"/>
              </a:ext>
            </a:extLst>
          </p:cNvPr>
          <p:cNvPicPr/>
          <p:nvPr/>
        </p:nvPicPr>
        <p:blipFill>
          <a:blip r:embed="rId9"/>
          <a:srcRect/>
          <a:stretch>
            <a:fillRect/>
          </a:stretch>
        </p:blipFill>
        <p:spPr>
          <a:xfrm>
            <a:off x="5369250" y="8584515"/>
            <a:ext cx="3483337" cy="1702485"/>
          </a:xfrm>
          <a:prstGeom prst="rect">
            <a:avLst/>
          </a:prstGeom>
          <a:ln/>
        </p:spPr>
      </p:pic>
      <p:pic>
        <p:nvPicPr>
          <p:cNvPr id="49" name="image4.png">
            <a:extLst>
              <a:ext uri="{FF2B5EF4-FFF2-40B4-BE49-F238E27FC236}">
                <a16:creationId xmlns:a16="http://schemas.microsoft.com/office/drawing/2014/main" id="{E0DF7C95-72D4-9B89-228F-1194923A05F9}"/>
              </a:ext>
            </a:extLst>
          </p:cNvPr>
          <p:cNvPicPr/>
          <p:nvPr/>
        </p:nvPicPr>
        <p:blipFill>
          <a:blip r:embed="rId10"/>
          <a:srcRect/>
          <a:stretch>
            <a:fillRect/>
          </a:stretch>
        </p:blipFill>
        <p:spPr>
          <a:xfrm>
            <a:off x="8925493" y="7968491"/>
            <a:ext cx="3307785" cy="2264770"/>
          </a:xfrm>
          <a:prstGeom prst="rect">
            <a:avLst/>
          </a:prstGeom>
          <a:ln/>
        </p:spPr>
      </p:pic>
      <p:pic>
        <p:nvPicPr>
          <p:cNvPr id="50" name="image11.png">
            <a:extLst>
              <a:ext uri="{FF2B5EF4-FFF2-40B4-BE49-F238E27FC236}">
                <a16:creationId xmlns:a16="http://schemas.microsoft.com/office/drawing/2014/main" id="{1BCF1B86-0A22-1E00-A3A9-2E48233485B0}"/>
              </a:ext>
            </a:extLst>
          </p:cNvPr>
          <p:cNvPicPr/>
          <p:nvPr/>
        </p:nvPicPr>
        <p:blipFill>
          <a:blip r:embed="rId11"/>
          <a:srcRect/>
          <a:stretch>
            <a:fillRect/>
          </a:stretch>
        </p:blipFill>
        <p:spPr>
          <a:xfrm>
            <a:off x="14672946" y="4183250"/>
            <a:ext cx="3292769" cy="2607219"/>
          </a:xfrm>
          <a:prstGeom prst="rect">
            <a:avLst/>
          </a:prstGeom>
          <a:ln/>
        </p:spPr>
      </p:pic>
      <p:pic>
        <p:nvPicPr>
          <p:cNvPr id="51" name="image9.png">
            <a:extLst>
              <a:ext uri="{FF2B5EF4-FFF2-40B4-BE49-F238E27FC236}">
                <a16:creationId xmlns:a16="http://schemas.microsoft.com/office/drawing/2014/main" id="{8B3C932B-15CF-2E4E-89EC-DB2B6CBF6440}"/>
              </a:ext>
            </a:extLst>
          </p:cNvPr>
          <p:cNvPicPr/>
          <p:nvPr/>
        </p:nvPicPr>
        <p:blipFill>
          <a:blip r:embed="rId12"/>
          <a:srcRect/>
          <a:stretch>
            <a:fillRect/>
          </a:stretch>
        </p:blipFill>
        <p:spPr>
          <a:xfrm>
            <a:off x="14755789" y="7152422"/>
            <a:ext cx="2926057" cy="2864185"/>
          </a:xfrm>
          <a:prstGeom prst="rect">
            <a:avLst/>
          </a:prstGeom>
          <a:ln/>
        </p:spPr>
      </p:pic>
      <p:pic>
        <p:nvPicPr>
          <p:cNvPr id="73" name="image3.png">
            <a:extLst>
              <a:ext uri="{FF2B5EF4-FFF2-40B4-BE49-F238E27FC236}">
                <a16:creationId xmlns:a16="http://schemas.microsoft.com/office/drawing/2014/main" id="{8ABC380B-F837-29CE-09FE-431E0DFE0C87}"/>
              </a:ext>
            </a:extLst>
          </p:cNvPr>
          <p:cNvPicPr/>
          <p:nvPr/>
        </p:nvPicPr>
        <p:blipFill>
          <a:blip r:embed="rId13"/>
          <a:srcRect/>
          <a:stretch>
            <a:fillRect/>
          </a:stretch>
        </p:blipFill>
        <p:spPr>
          <a:xfrm>
            <a:off x="12139497" y="8289124"/>
            <a:ext cx="2533449" cy="1797430"/>
          </a:xfrm>
          <a:prstGeom prst="rect">
            <a:avLst/>
          </a:prstGeo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4C59"/>
        </a:solidFill>
        <a:effectLst/>
      </p:bgPr>
    </p:bg>
    <p:spTree>
      <p:nvGrpSpPr>
        <p:cNvPr id="1" name=""/>
        <p:cNvGrpSpPr/>
        <p:nvPr/>
      </p:nvGrpSpPr>
      <p:grpSpPr>
        <a:xfrm>
          <a:off x="0" y="0"/>
          <a:ext cx="0" cy="0"/>
          <a:chOff x="0" y="0"/>
          <a:chExt cx="0" cy="0"/>
        </a:xfrm>
      </p:grpSpPr>
      <p:sp>
        <p:nvSpPr>
          <p:cNvPr id="2" name="Freeform 2"/>
          <p:cNvSpPr/>
          <p:nvPr/>
        </p:nvSpPr>
        <p:spPr>
          <a:xfrm>
            <a:off x="9528465" y="897760"/>
            <a:ext cx="7730835" cy="7730835"/>
          </a:xfrm>
          <a:custGeom>
            <a:avLst/>
            <a:gdLst/>
            <a:ahLst/>
            <a:cxnLst/>
            <a:rect l="l" t="t" r="r" b="b"/>
            <a:pathLst>
              <a:path w="7730835" h="7730835">
                <a:moveTo>
                  <a:pt x="0" y="0"/>
                </a:moveTo>
                <a:lnTo>
                  <a:pt x="7730835" y="0"/>
                </a:lnTo>
                <a:lnTo>
                  <a:pt x="7730835" y="7730835"/>
                </a:lnTo>
                <a:lnTo>
                  <a:pt x="0" y="7730835"/>
                </a:lnTo>
                <a:lnTo>
                  <a:pt x="0" y="0"/>
                </a:lnTo>
                <a:close/>
              </a:path>
            </a:pathLst>
          </a:custGeom>
          <a:blipFill>
            <a:blip r:embed="rId2">
              <a:alphaModFix amt="1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484619" y="1853914"/>
            <a:ext cx="5818527" cy="58185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cap="sq">
              <a:no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09124" y="897760"/>
            <a:ext cx="2169518" cy="216951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549368" y="951190"/>
            <a:ext cx="1881648" cy="1881648"/>
          </a:xfrm>
          <a:custGeom>
            <a:avLst/>
            <a:gdLst/>
            <a:ahLst/>
            <a:cxnLst/>
            <a:rect l="l" t="t" r="r" b="b"/>
            <a:pathLst>
              <a:path w="1881648" h="1881648">
                <a:moveTo>
                  <a:pt x="0" y="0"/>
                </a:moveTo>
                <a:lnTo>
                  <a:pt x="1881648" y="0"/>
                </a:lnTo>
                <a:lnTo>
                  <a:pt x="1881648" y="1881648"/>
                </a:lnTo>
                <a:lnTo>
                  <a:pt x="0" y="1881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24116" y="-122175"/>
            <a:ext cx="6736153" cy="10161164"/>
            <a:chOff x="0" y="0"/>
            <a:chExt cx="8981537" cy="13548218"/>
          </a:xfrm>
        </p:grpSpPr>
        <p:pic>
          <p:nvPicPr>
            <p:cNvPr id="11" name="Picture 11"/>
            <p:cNvPicPr>
              <a:picLocks noChangeAspect="1"/>
            </p:cNvPicPr>
            <p:nvPr/>
          </p:nvPicPr>
          <p:blipFill>
            <a:blip r:embed="rId6">
              <a:alphaModFix amt="4000"/>
            </a:blip>
            <a:srcRect l="249" r="249"/>
            <a:stretch>
              <a:fillRect/>
            </a:stretch>
          </p:blipFill>
          <p:spPr>
            <a:xfrm>
              <a:off x="0" y="0"/>
              <a:ext cx="8981537" cy="13548218"/>
            </a:xfrm>
            <a:prstGeom prst="rect">
              <a:avLst/>
            </a:prstGeom>
          </p:spPr>
        </p:pic>
      </p:grpSp>
      <p:grpSp>
        <p:nvGrpSpPr>
          <p:cNvPr id="12" name="Group 12"/>
          <p:cNvGrpSpPr/>
          <p:nvPr/>
        </p:nvGrpSpPr>
        <p:grpSpPr>
          <a:xfrm>
            <a:off x="0" y="9390923"/>
            <a:ext cx="18288000" cy="3086100"/>
            <a:chOff x="0" y="0"/>
            <a:chExt cx="4816593" cy="812800"/>
          </a:xfrm>
        </p:grpSpPr>
        <p:sp>
          <p:nvSpPr>
            <p:cNvPr id="13" name="Freeform 1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914D"/>
            </a:solidFill>
          </p:spPr>
        </p:sp>
        <p:sp>
          <p:nvSpPr>
            <p:cNvPr id="14" name="TextBox 14"/>
            <p:cNvSpPr txBox="1"/>
            <p:nvPr/>
          </p:nvSpPr>
          <p:spPr>
            <a:xfrm>
              <a:off x="0" y="-38100"/>
              <a:ext cx="4816593" cy="8509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28700" y="1278177"/>
            <a:ext cx="1321514" cy="1321514"/>
          </a:xfrm>
          <a:custGeom>
            <a:avLst/>
            <a:gdLst/>
            <a:ahLst/>
            <a:cxnLst/>
            <a:rect l="l" t="t" r="r" b="b"/>
            <a:pathLst>
              <a:path w="1321514" h="1321514">
                <a:moveTo>
                  <a:pt x="0" y="0"/>
                </a:moveTo>
                <a:lnTo>
                  <a:pt x="1321514" y="0"/>
                </a:lnTo>
                <a:lnTo>
                  <a:pt x="1321514" y="1321514"/>
                </a:lnTo>
                <a:lnTo>
                  <a:pt x="0" y="1321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028700" y="3759301"/>
            <a:ext cx="1321514" cy="1321514"/>
          </a:xfrm>
          <a:custGeom>
            <a:avLst/>
            <a:gdLst/>
            <a:ahLst/>
            <a:cxnLst/>
            <a:rect l="l" t="t" r="r" b="b"/>
            <a:pathLst>
              <a:path w="1321514" h="1321514">
                <a:moveTo>
                  <a:pt x="0" y="0"/>
                </a:moveTo>
                <a:lnTo>
                  <a:pt x="1321514" y="0"/>
                </a:lnTo>
                <a:lnTo>
                  <a:pt x="1321514" y="1321514"/>
                </a:lnTo>
                <a:lnTo>
                  <a:pt x="0" y="1321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012941" y="6734195"/>
            <a:ext cx="1321514" cy="1321514"/>
          </a:xfrm>
          <a:custGeom>
            <a:avLst/>
            <a:gdLst/>
            <a:ahLst/>
            <a:cxnLst/>
            <a:rect l="l" t="t" r="r" b="b"/>
            <a:pathLst>
              <a:path w="1321514" h="1321514">
                <a:moveTo>
                  <a:pt x="0" y="0"/>
                </a:moveTo>
                <a:lnTo>
                  <a:pt x="1321514" y="0"/>
                </a:lnTo>
                <a:lnTo>
                  <a:pt x="1321514" y="1321514"/>
                </a:lnTo>
                <a:lnTo>
                  <a:pt x="0" y="1321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988921" y="3911633"/>
            <a:ext cx="4809923" cy="2606608"/>
          </a:xfrm>
          <a:prstGeom prst="rect">
            <a:avLst/>
          </a:prstGeom>
        </p:spPr>
        <p:txBody>
          <a:bodyPr lIns="0" tIns="0" rIns="0" bIns="0" rtlCol="0" anchor="t">
            <a:spAutoFit/>
          </a:bodyPr>
          <a:lstStyle/>
          <a:p>
            <a:pPr algn="ctr">
              <a:lnSpc>
                <a:spcPts val="6513"/>
              </a:lnSpc>
            </a:pPr>
            <a:r>
              <a:rPr lang="en-US" sz="7318" b="1">
                <a:solidFill>
                  <a:srgbClr val="074C59"/>
                </a:solidFill>
                <a:latin typeface="Poppins Semi-Bold"/>
                <a:ea typeface="Poppins Semi-Bold"/>
                <a:cs typeface="Poppins Semi-Bold"/>
                <a:sym typeface="Poppins Semi-Bold"/>
              </a:rPr>
              <a:t>Business Impact</a:t>
            </a:r>
          </a:p>
          <a:p>
            <a:pPr algn="ctr">
              <a:lnSpc>
                <a:spcPts val="6513"/>
              </a:lnSpc>
            </a:pPr>
            <a:endParaRPr lang="en-US" sz="7318" b="1">
              <a:solidFill>
                <a:srgbClr val="074C59"/>
              </a:solidFill>
              <a:latin typeface="Poppins Semi-Bold"/>
              <a:ea typeface="Poppins Semi-Bold"/>
              <a:cs typeface="Poppins Semi-Bold"/>
              <a:sym typeface="Poppins Semi-Bold"/>
            </a:endParaRPr>
          </a:p>
        </p:txBody>
      </p:sp>
      <p:sp>
        <p:nvSpPr>
          <p:cNvPr id="19" name="TextBox 19"/>
          <p:cNvSpPr txBox="1"/>
          <p:nvPr/>
        </p:nvSpPr>
        <p:spPr>
          <a:xfrm>
            <a:off x="2752261" y="1675845"/>
            <a:ext cx="6998828" cy="532966"/>
          </a:xfrm>
          <a:prstGeom prst="rect">
            <a:avLst/>
          </a:prstGeom>
        </p:spPr>
        <p:txBody>
          <a:bodyPr wrap="square" lIns="0" tIns="0" rIns="0" bIns="0" rtlCol="0" anchor="t">
            <a:spAutoFit/>
          </a:bodyPr>
          <a:lstStyle/>
          <a:p>
            <a:pPr algn="l">
              <a:lnSpc>
                <a:spcPts val="3913"/>
              </a:lnSpc>
            </a:pPr>
            <a:r>
              <a:rPr lang="en-US" sz="4397" b="1" dirty="0">
                <a:solidFill>
                  <a:srgbClr val="FFFFFF"/>
                </a:solidFill>
                <a:latin typeface="Poppins Semi-Bold"/>
                <a:ea typeface="Poppins Semi-Bold"/>
                <a:cs typeface="Poppins Semi-Bold"/>
                <a:sym typeface="Poppins Semi-Bold"/>
              </a:rPr>
              <a:t>Prediction of Sales</a:t>
            </a:r>
          </a:p>
        </p:txBody>
      </p:sp>
      <p:sp>
        <p:nvSpPr>
          <p:cNvPr id="20" name="TextBox 20"/>
          <p:cNvSpPr txBox="1"/>
          <p:nvPr/>
        </p:nvSpPr>
        <p:spPr>
          <a:xfrm>
            <a:off x="2752261" y="3925304"/>
            <a:ext cx="7730835" cy="1033103"/>
          </a:xfrm>
          <a:prstGeom prst="rect">
            <a:avLst/>
          </a:prstGeom>
        </p:spPr>
        <p:txBody>
          <a:bodyPr wrap="square" lIns="0" tIns="0" rIns="0" bIns="0" rtlCol="0" anchor="t">
            <a:spAutoFit/>
          </a:bodyPr>
          <a:lstStyle/>
          <a:p>
            <a:pPr algn="l">
              <a:lnSpc>
                <a:spcPts val="3913"/>
              </a:lnSpc>
            </a:pPr>
            <a:r>
              <a:rPr lang="en-US" sz="4397" b="1" dirty="0">
                <a:solidFill>
                  <a:srgbClr val="FFFFFF"/>
                </a:solidFill>
                <a:latin typeface="Poppins Semi-Bold"/>
                <a:ea typeface="Poppins Semi-Bold"/>
                <a:cs typeface="Poppins Semi-Bold"/>
                <a:sym typeface="Poppins Semi-Bold"/>
              </a:rPr>
              <a:t>Evaluation of Marketing effectiveness</a:t>
            </a:r>
          </a:p>
        </p:txBody>
      </p:sp>
      <p:sp>
        <p:nvSpPr>
          <p:cNvPr id="21" name="TextBox 21"/>
          <p:cNvSpPr txBox="1"/>
          <p:nvPr/>
        </p:nvSpPr>
        <p:spPr>
          <a:xfrm>
            <a:off x="2657691" y="6997855"/>
            <a:ext cx="8076147" cy="1033103"/>
          </a:xfrm>
          <a:prstGeom prst="rect">
            <a:avLst/>
          </a:prstGeom>
        </p:spPr>
        <p:txBody>
          <a:bodyPr wrap="square" lIns="0" tIns="0" rIns="0" bIns="0" rtlCol="0" anchor="t">
            <a:spAutoFit/>
          </a:bodyPr>
          <a:lstStyle/>
          <a:p>
            <a:pPr algn="l">
              <a:lnSpc>
                <a:spcPts val="3913"/>
              </a:lnSpc>
            </a:pPr>
            <a:r>
              <a:rPr lang="en-US" sz="4397" b="1" dirty="0">
                <a:solidFill>
                  <a:srgbClr val="FFFFFF"/>
                </a:solidFill>
                <a:latin typeface="Poppins Semi-Bold"/>
                <a:ea typeface="Poppins Semi-Bold"/>
                <a:cs typeface="Poppins Semi-Bold"/>
                <a:sym typeface="Poppins Semi-Bold"/>
              </a:rPr>
              <a:t>Competitive price estimation</a:t>
            </a:r>
          </a:p>
        </p:txBody>
      </p:sp>
      <p:sp>
        <p:nvSpPr>
          <p:cNvPr id="22" name="TextBox 22"/>
          <p:cNvSpPr txBox="1"/>
          <p:nvPr/>
        </p:nvSpPr>
        <p:spPr>
          <a:xfrm>
            <a:off x="2855589" y="2938553"/>
            <a:ext cx="5873685" cy="641201"/>
          </a:xfrm>
          <a:prstGeom prst="rect">
            <a:avLst/>
          </a:prstGeom>
        </p:spPr>
        <p:txBody>
          <a:bodyPr lIns="0" tIns="0" rIns="0" bIns="0" rtlCol="0" anchor="t">
            <a:spAutoFit/>
          </a:bodyPr>
          <a:lstStyle/>
          <a:p>
            <a:pPr algn="l">
              <a:lnSpc>
                <a:spcPts val="2507"/>
              </a:lnSpc>
            </a:pPr>
            <a:r>
              <a:rPr lang="en-US" sz="2199" dirty="0">
                <a:solidFill>
                  <a:srgbClr val="FFFFFF"/>
                </a:solidFill>
                <a:latin typeface="Poppins"/>
                <a:ea typeface="Poppins"/>
                <a:cs typeface="Poppins"/>
                <a:sym typeface="Poppins"/>
              </a:rPr>
              <a:t>The company can estimate sales across their stores</a:t>
            </a:r>
          </a:p>
        </p:txBody>
      </p:sp>
      <p:sp>
        <p:nvSpPr>
          <p:cNvPr id="23" name="TextBox 23"/>
          <p:cNvSpPr txBox="1"/>
          <p:nvPr/>
        </p:nvSpPr>
        <p:spPr>
          <a:xfrm>
            <a:off x="2855589" y="5148995"/>
            <a:ext cx="6080340" cy="1282402"/>
          </a:xfrm>
          <a:prstGeom prst="rect">
            <a:avLst/>
          </a:prstGeom>
        </p:spPr>
        <p:txBody>
          <a:bodyPr lIns="0" tIns="0" rIns="0" bIns="0" rtlCol="0" anchor="t">
            <a:spAutoFit/>
          </a:bodyPr>
          <a:lstStyle/>
          <a:p>
            <a:pPr algn="l">
              <a:lnSpc>
                <a:spcPts val="2507"/>
              </a:lnSpc>
            </a:pPr>
            <a:r>
              <a:rPr lang="en-US" sz="2199" dirty="0">
                <a:solidFill>
                  <a:srgbClr val="FFFFFF"/>
                </a:solidFill>
                <a:latin typeface="Poppins"/>
                <a:ea typeface="Poppins"/>
                <a:cs typeface="Poppins"/>
                <a:sym typeface="Poppins"/>
              </a:rPr>
              <a:t>Evaluation of effectiveness of marketing campaigns can be possible in the context of whether the marketing efforts have positive influenced sales of the company.</a:t>
            </a:r>
          </a:p>
        </p:txBody>
      </p:sp>
      <p:sp>
        <p:nvSpPr>
          <p:cNvPr id="24" name="TextBox 24"/>
          <p:cNvSpPr txBox="1"/>
          <p:nvPr/>
        </p:nvSpPr>
        <p:spPr>
          <a:xfrm>
            <a:off x="2857448" y="8170085"/>
            <a:ext cx="6080340" cy="961802"/>
          </a:xfrm>
          <a:prstGeom prst="rect">
            <a:avLst/>
          </a:prstGeom>
        </p:spPr>
        <p:txBody>
          <a:bodyPr lIns="0" tIns="0" rIns="0" bIns="0" rtlCol="0" anchor="t">
            <a:spAutoFit/>
          </a:bodyPr>
          <a:lstStyle/>
          <a:p>
            <a:pPr algn="l">
              <a:lnSpc>
                <a:spcPts val="2507"/>
              </a:lnSpc>
            </a:pPr>
            <a:r>
              <a:rPr lang="en-US" sz="2199" dirty="0">
                <a:solidFill>
                  <a:srgbClr val="FFFFFF"/>
                </a:solidFill>
                <a:latin typeface="Poppins"/>
                <a:ea typeface="Poppins"/>
                <a:cs typeface="Poppins"/>
                <a:sym typeface="Poppins"/>
              </a:rPr>
              <a:t>The company can formulate an optimized price point to maintain a competitive  advantages in the marketplace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8801282" y="2175464"/>
            <a:ext cx="6718355" cy="1245173"/>
            <a:chOff x="0" y="0"/>
            <a:chExt cx="1644442" cy="304779"/>
          </a:xfrm>
        </p:grpSpPr>
        <p:sp>
          <p:nvSpPr>
            <p:cNvPr id="4" name="Freeform 4"/>
            <p:cNvSpPr/>
            <p:nvPr/>
          </p:nvSpPr>
          <p:spPr>
            <a:xfrm>
              <a:off x="0" y="0"/>
              <a:ext cx="1644442" cy="304779"/>
            </a:xfrm>
            <a:custGeom>
              <a:avLst/>
              <a:gdLst/>
              <a:ahLst/>
              <a:cxnLst/>
              <a:rect l="l" t="t" r="r" b="b"/>
              <a:pathLst>
                <a:path w="1644442" h="304779">
                  <a:moveTo>
                    <a:pt x="115235" y="0"/>
                  </a:moveTo>
                  <a:lnTo>
                    <a:pt x="1529207" y="0"/>
                  </a:lnTo>
                  <a:cubicBezTo>
                    <a:pt x="1592849" y="0"/>
                    <a:pt x="1644442" y="51593"/>
                    <a:pt x="1644442" y="115235"/>
                  </a:cubicBezTo>
                  <a:lnTo>
                    <a:pt x="1644442" y="189544"/>
                  </a:lnTo>
                  <a:cubicBezTo>
                    <a:pt x="1644442" y="253187"/>
                    <a:pt x="1592849" y="304779"/>
                    <a:pt x="1529207" y="304779"/>
                  </a:cubicBezTo>
                  <a:lnTo>
                    <a:pt x="115235" y="304779"/>
                  </a:lnTo>
                  <a:cubicBezTo>
                    <a:pt x="51593" y="304779"/>
                    <a:pt x="0" y="253187"/>
                    <a:pt x="0" y="189544"/>
                  </a:cubicBezTo>
                  <a:lnTo>
                    <a:pt x="0" y="115235"/>
                  </a:lnTo>
                  <a:cubicBezTo>
                    <a:pt x="0" y="51593"/>
                    <a:pt x="51593" y="0"/>
                    <a:pt x="115235" y="0"/>
                  </a:cubicBezTo>
                  <a:close/>
                </a:path>
              </a:pathLst>
            </a:custGeom>
            <a:solidFill>
              <a:srgbClr val="000000">
                <a:alpha val="0"/>
              </a:srgbClr>
            </a:solidFill>
            <a:ln w="47625" cap="rnd">
              <a:solidFill>
                <a:srgbClr val="FFFFFF"/>
              </a:solidFill>
              <a:prstDash val="solid"/>
              <a:round/>
            </a:ln>
          </p:spPr>
        </p:sp>
        <p:sp>
          <p:nvSpPr>
            <p:cNvPr id="5" name="TextBox 5"/>
            <p:cNvSpPr txBox="1"/>
            <p:nvPr/>
          </p:nvSpPr>
          <p:spPr>
            <a:xfrm>
              <a:off x="0" y="-38100"/>
              <a:ext cx="1644442" cy="3428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6016773"/>
            <a:ext cx="18288000" cy="4270227"/>
            <a:chOff x="0" y="0"/>
            <a:chExt cx="5079762" cy="1182462"/>
          </a:xfrm>
        </p:grpSpPr>
        <p:sp>
          <p:nvSpPr>
            <p:cNvPr id="7" name="Freeform 7"/>
            <p:cNvSpPr/>
            <p:nvPr/>
          </p:nvSpPr>
          <p:spPr>
            <a:xfrm>
              <a:off x="0" y="0"/>
              <a:ext cx="5079762" cy="1182463"/>
            </a:xfrm>
            <a:custGeom>
              <a:avLst/>
              <a:gdLst/>
              <a:ahLst/>
              <a:cxnLst/>
              <a:rect l="l" t="t" r="r" b="b"/>
              <a:pathLst>
                <a:path w="5079762" h="1182463">
                  <a:moveTo>
                    <a:pt x="0" y="0"/>
                  </a:moveTo>
                  <a:lnTo>
                    <a:pt x="5079762" y="0"/>
                  </a:lnTo>
                  <a:lnTo>
                    <a:pt x="5079762" y="1182463"/>
                  </a:lnTo>
                  <a:lnTo>
                    <a:pt x="0" y="1182463"/>
                  </a:lnTo>
                  <a:close/>
                </a:path>
              </a:pathLst>
            </a:custGeom>
            <a:solidFill>
              <a:srgbClr val="FF914D">
                <a:alpha val="92941"/>
              </a:srgbClr>
            </a:solidFill>
          </p:spPr>
        </p:sp>
        <p:sp>
          <p:nvSpPr>
            <p:cNvPr id="8" name="TextBox 8"/>
            <p:cNvSpPr txBox="1"/>
            <p:nvPr/>
          </p:nvSpPr>
          <p:spPr>
            <a:xfrm>
              <a:off x="0" y="-38100"/>
              <a:ext cx="5079762" cy="122056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07962" y="725946"/>
            <a:ext cx="1245661" cy="124566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9147717" y="2360797"/>
            <a:ext cx="3406333" cy="1157588"/>
          </a:xfrm>
          <a:prstGeom prst="rect">
            <a:avLst/>
          </a:prstGeom>
        </p:spPr>
        <p:txBody>
          <a:bodyPr lIns="0" tIns="0" rIns="0" bIns="0" rtlCol="0" anchor="t">
            <a:spAutoFit/>
          </a:bodyPr>
          <a:lstStyle/>
          <a:p>
            <a:pPr algn="l">
              <a:lnSpc>
                <a:spcPts val="8303"/>
              </a:lnSpc>
            </a:pPr>
            <a:r>
              <a:rPr lang="en-US" sz="7759" b="1" dirty="0">
                <a:solidFill>
                  <a:srgbClr val="FFFFFF"/>
                </a:solidFill>
                <a:latin typeface="Poppins Bold"/>
                <a:ea typeface="Poppins Bold"/>
                <a:cs typeface="Poppins Bold"/>
                <a:sym typeface="Poppins Bold"/>
              </a:rPr>
              <a:t>Thank</a:t>
            </a:r>
          </a:p>
        </p:txBody>
      </p:sp>
      <p:sp>
        <p:nvSpPr>
          <p:cNvPr id="13" name="TextBox 13"/>
          <p:cNvSpPr txBox="1"/>
          <p:nvPr/>
        </p:nvSpPr>
        <p:spPr>
          <a:xfrm>
            <a:off x="12681528" y="2360796"/>
            <a:ext cx="2710631" cy="1157589"/>
          </a:xfrm>
          <a:prstGeom prst="rect">
            <a:avLst/>
          </a:prstGeom>
        </p:spPr>
        <p:txBody>
          <a:bodyPr lIns="0" tIns="0" rIns="0" bIns="0" rtlCol="0" anchor="t">
            <a:spAutoFit/>
          </a:bodyPr>
          <a:lstStyle/>
          <a:p>
            <a:pPr algn="l">
              <a:lnSpc>
                <a:spcPts val="8303"/>
              </a:lnSpc>
            </a:pPr>
            <a:r>
              <a:rPr lang="en-US" sz="7760" b="1" dirty="0">
                <a:solidFill>
                  <a:srgbClr val="FF914D"/>
                </a:solidFill>
                <a:latin typeface="Poppins Ultra-Bold"/>
                <a:ea typeface="Poppins Ultra-Bold"/>
                <a:cs typeface="Poppins Ultra-Bold"/>
                <a:sym typeface="Poppins Ultra-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181</Words>
  <Application>Microsoft Office PowerPoint</Application>
  <PresentationFormat>Custom</PresentationFormat>
  <Paragraphs>30</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Poppins Bold</vt:lpstr>
      <vt:lpstr>Poppins Semi-Bold</vt:lpstr>
      <vt:lpstr>Poppins</vt:lpstr>
      <vt:lpstr>Poppins Ultra-Bold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salary_prj2_Presentation</dc:title>
  <cp:lastModifiedBy>tarunmondal951@gmail.com</cp:lastModifiedBy>
  <cp:revision>4</cp:revision>
  <dcterms:created xsi:type="dcterms:W3CDTF">2006-08-16T00:00:00Z</dcterms:created>
  <dcterms:modified xsi:type="dcterms:W3CDTF">2024-09-13T11:54:22Z</dcterms:modified>
  <dc:identifier>DAGOB0-YQmY</dc:identifier>
</cp:coreProperties>
</file>